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61" r:id="rId2"/>
    <p:sldId id="266" r:id="rId3"/>
    <p:sldId id="267" r:id="rId4"/>
    <p:sldId id="263" r:id="rId5"/>
    <p:sldId id="269" r:id="rId6"/>
    <p:sldId id="270" r:id="rId7"/>
    <p:sldId id="262" r:id="rId8"/>
    <p:sldId id="268" r:id="rId9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02" autoAdjust="0"/>
    <p:restoredTop sz="92899" autoAdjust="0"/>
  </p:normalViewPr>
  <p:slideViewPr>
    <p:cSldViewPr>
      <p:cViewPr>
        <p:scale>
          <a:sx n="78" d="100"/>
          <a:sy n="78" d="100"/>
        </p:scale>
        <p:origin x="-2682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Fare clic per modificare gli stili del testo dello schema</a:t>
            </a:r>
          </a:p>
          <a:p>
            <a:pPr lvl="1"/>
            <a:r>
              <a:rPr lang="en-GB" noProof="0"/>
              <a:t>Secondo livello</a:t>
            </a:r>
          </a:p>
          <a:p>
            <a:pPr lvl="2"/>
            <a:r>
              <a:rPr lang="en-GB" noProof="0"/>
              <a:t>Terzo livello</a:t>
            </a:r>
          </a:p>
          <a:p>
            <a:pPr lvl="3"/>
            <a:r>
              <a:rPr lang="en-GB" noProof="0"/>
              <a:t>Quarto livello</a:t>
            </a:r>
          </a:p>
          <a:p>
            <a:pPr lvl="4"/>
            <a:r>
              <a:rPr lang="en-GB" noProof="0"/>
              <a:t>Quinto livello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34EDE528-DBCA-49F5-8419-CBE82F368301}" type="slidenum">
              <a:rPr lang="en-GB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1862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ea typeface="ＭＳ Ｐゴシック" pitchFamily="34" charset="-128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251872-A6CF-4CA5-BD4C-BD0F4E83976F}" type="slidenum">
              <a:rPr lang="en-US" altLang="en-US" smtClean="0">
                <a:ea typeface="ＭＳ Ｐゴシック" pitchFamily="34" charset="-128"/>
              </a:rPr>
              <a:pPr/>
              <a:t>2</a:t>
            </a:fld>
            <a:endParaRPr lang="es-ES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 smtClean="0">
              <a:ea typeface="ＭＳ Ｐゴシック" pitchFamily="34" charset="-128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D3294FE-A6BA-4423-B6F0-018954BA9ED2}" type="slidenum">
              <a:rPr lang="en-US" altLang="en-US" smtClean="0">
                <a:ea typeface="ＭＳ Ｐゴシック" pitchFamily="34" charset="-128"/>
              </a:rPr>
              <a:pPr/>
              <a:t>3</a:t>
            </a:fld>
            <a:endParaRPr lang="es-ES" alt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women.org/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cid:image002.png@01CE0EBB.DECC3080" TargetMode="Externa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over_template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9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1027113" y="3032125"/>
            <a:ext cx="7772400" cy="8096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Fare clic per modificare stile</a:t>
            </a:r>
          </a:p>
        </p:txBody>
      </p:sp>
      <p:sp>
        <p:nvSpPr>
          <p:cNvPr id="9230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63850" y="4183063"/>
            <a:ext cx="5943600" cy="381000"/>
          </a:xfrm>
        </p:spPr>
        <p:txBody>
          <a:bodyPr/>
          <a:lstStyle>
            <a:lvl1pPr marL="0" indent="0" algn="r">
              <a:defRPr>
                <a:solidFill>
                  <a:srgbClr val="005395"/>
                </a:solidFill>
              </a:defRPr>
            </a:lvl1pPr>
          </a:lstStyle>
          <a:p>
            <a:pPr lvl="0"/>
            <a:r>
              <a:rPr lang="en-GB" noProof="0" smtClean="0"/>
              <a:t>Fare clic per modificare lo stile del sottotitolo dello schema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19888" y="577850"/>
            <a:ext cx="2095500" cy="5335588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31800" y="577850"/>
            <a:ext cx="6135688" cy="533558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61325" y="5973763"/>
            <a:ext cx="64928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N_Women_English_Blue_TransparentBackground_Small_225x102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450850" y="6137275"/>
            <a:ext cx="1152525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3492500" y="6137275"/>
            <a:ext cx="19431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31800" y="17986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394200" y="179863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63888" y="3326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banda_templat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31800"/>
            <a:ext cx="914558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79863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gli stili del testo dello schema</a:t>
            </a:r>
          </a:p>
          <a:p>
            <a:pPr lvl="1"/>
            <a:r>
              <a:rPr lang="en-GB" smtClean="0"/>
              <a:t>Secondo livello</a:t>
            </a:r>
          </a:p>
          <a:p>
            <a:pPr lvl="2"/>
            <a:r>
              <a:rPr lang="en-GB" smtClean="0"/>
              <a:t>Terzo livello</a:t>
            </a:r>
          </a:p>
          <a:p>
            <a:pPr lvl="3"/>
            <a:r>
              <a:rPr lang="en-GB" smtClean="0"/>
              <a:t>Quarto livello</a:t>
            </a:r>
          </a:p>
          <a:p>
            <a:pPr lvl="4"/>
            <a:r>
              <a:rPr lang="en-GB" smtClean="0"/>
              <a:t>Quinto livello</a:t>
            </a:r>
          </a:p>
        </p:txBody>
      </p:sp>
      <p:sp>
        <p:nvSpPr>
          <p:cNvPr id="102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57785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stile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r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r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r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r" rtl="0" fontAlgn="base">
        <a:spcBef>
          <a:spcPct val="0"/>
        </a:spcBef>
        <a:spcAft>
          <a:spcPct val="0"/>
        </a:spcAft>
        <a:defRPr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cid:image002.png@01CE0EBB.DECC3080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://www.unwomen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women-eseasia.org/projects/Cedaw/docs/CEDAW_Indicators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Immagine 6" descr="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olo 9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/>
            <a:r>
              <a:rPr lang="es-ES" sz="2400" b="1" dirty="0" smtClean="0">
                <a:latin typeface="Arial (Intestazioni)"/>
              </a:rPr>
              <a:t>Indicadores sensibles al género</a:t>
            </a:r>
            <a:endParaRPr lang="es-ES" sz="2400" b="1" dirty="0" smtClean="0">
              <a:latin typeface="Arial (Intestazioni)"/>
              <a:ea typeface="Arial (Intestazioni)"/>
              <a:cs typeface="Arial (Intestazioni)"/>
            </a:endParaRPr>
          </a:p>
        </p:txBody>
      </p:sp>
      <p:sp>
        <p:nvSpPr>
          <p:cNvPr id="14339" name="Sottotitolo 10"/>
          <p:cNvSpPr>
            <a:spLocks noGrp="1"/>
          </p:cNvSpPr>
          <p:nvPr>
            <p:ph type="subTitle" sz="quarter" idx="1"/>
          </p:nvPr>
        </p:nvSpPr>
        <p:spPr>
          <a:xfrm>
            <a:off x="2877154" y="5877272"/>
            <a:ext cx="5943600" cy="381000"/>
          </a:xfrm>
        </p:spPr>
        <p:txBody>
          <a:bodyPr/>
          <a:lstStyle/>
          <a:p>
            <a:pPr eaLnBrk="1" hangingPunct="1"/>
            <a:r>
              <a:rPr lang="es-ES" dirty="0" smtClean="0">
                <a:solidFill>
                  <a:schemeClr val="tx1"/>
                </a:solidFill>
                <a:latin typeface="Arial (Intestazioni)"/>
              </a:rPr>
              <a:t>Febrero </a:t>
            </a:r>
            <a:r>
              <a:rPr lang="es-ES" dirty="0" smtClean="0">
                <a:solidFill>
                  <a:schemeClr val="tx1"/>
                </a:solidFill>
                <a:latin typeface="Arial (Intestazioni)"/>
              </a:rPr>
              <a:t>2014</a:t>
            </a:r>
            <a:endParaRPr lang="es-ES" dirty="0" smtClean="0">
              <a:solidFill>
                <a:schemeClr val="tx1"/>
              </a:solidFill>
              <a:latin typeface="Arial (Intestazioni)"/>
              <a:ea typeface="Arial (Intestazioni)"/>
              <a:cs typeface="Arial (Intestazioni)"/>
            </a:endParaRPr>
          </a:p>
        </p:txBody>
      </p:sp>
      <p:pic>
        <p:nvPicPr>
          <p:cNvPr id="14340" name="Immagin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21600" y="311150"/>
            <a:ext cx="10858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3" descr="UN_Women_English_Blue_TransparentBackground_Small_225x102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325438" y="549275"/>
            <a:ext cx="158273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95625" y="549275"/>
            <a:ext cx="295275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n-US" sz="2400" b="1" dirty="0" smtClean="0"/>
              <a:t>Indicadores sensibles al género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412875"/>
            <a:ext cx="8643998" cy="4537075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s-ES" altLang="en-US" sz="2000" dirty="0" smtClean="0"/>
              <a:t>“Lo que se cuantifica, importa.”</a:t>
            </a:r>
          </a:p>
          <a:p>
            <a:pPr eaLnBrk="1" hangingPunct="1">
              <a:buFontTx/>
              <a:buChar char="•"/>
            </a:pPr>
            <a:r>
              <a:rPr lang="es-ES" altLang="en-US" sz="2000" dirty="0" smtClean="0"/>
              <a:t>Los indicadores son las varas de medir del cambio. Sirven para cuantificar los logros y para comparar estos con los objetivos fijados.</a:t>
            </a:r>
          </a:p>
          <a:p>
            <a:pPr eaLnBrk="1" hangingPunct="1">
              <a:buFontTx/>
              <a:buChar char="•"/>
            </a:pPr>
            <a:r>
              <a:rPr lang="es-ES" altLang="en-US" sz="2000" dirty="0" smtClean="0"/>
              <a:t>Los indicadores sensibles al género hacen un seguimiento de los cambios relacionados con el género a lo largo del tiempo y nos permiten medir si las intervenciones que llevamos a cabo a través de nuestros proyectos consiguen o impiden lograr la igualdad de género.</a:t>
            </a:r>
          </a:p>
          <a:p>
            <a:pPr eaLnBrk="1" hangingPunct="1">
              <a:buFontTx/>
              <a:buChar char="•"/>
            </a:pPr>
            <a:r>
              <a:rPr lang="es-ES" altLang="en-US" sz="2000" dirty="0" smtClean="0"/>
              <a:t>Esto posibilita una planificación y ejecución de acciones más eficaces, al tiempo que fortalece la rendición de cuentas y la elaboración de informes.</a:t>
            </a:r>
          </a:p>
          <a:p>
            <a:pPr eaLnBrk="1" hangingPunct="1">
              <a:buFontTx/>
              <a:buChar char="•"/>
            </a:pPr>
            <a:r>
              <a:rPr lang="es-ES" altLang="en-US" sz="2000" dirty="0" smtClean="0"/>
              <a:t>La inclusión de objetivos, indicadores y niveles de referencia sensibles al género es fundamental, incluso para los productos y resultados que no lo sean.</a:t>
            </a:r>
          </a:p>
          <a:p>
            <a:pPr eaLnBrk="1" hangingPunct="1">
              <a:buFontTx/>
              <a:buChar char="•"/>
            </a:pPr>
            <a:r>
              <a:rPr lang="es-ES" altLang="en-US" sz="2000" dirty="0" smtClean="0"/>
              <a:t>Ayuda a estimular el cambio a través de los procesos de recogida de datos.</a:t>
            </a:r>
          </a:p>
          <a:p>
            <a:pPr lvl="1" eaLnBrk="1" hangingPunct="1"/>
            <a:endParaRPr lang="es-ES" altLang="en-US" sz="2200" dirty="0" smtClean="0"/>
          </a:p>
          <a:p>
            <a:pPr lvl="2" eaLnBrk="1" hangingPunct="1">
              <a:buFontTx/>
              <a:buNone/>
            </a:pPr>
            <a:endParaRPr lang="es-ES" altLang="en-US" sz="2200" dirty="0" smtClean="0"/>
          </a:p>
          <a:p>
            <a:pPr eaLnBrk="1" hangingPunct="1"/>
            <a:endParaRPr lang="es-ES" altLang="en-US" sz="2200" b="1" dirty="0" smtClean="0"/>
          </a:p>
          <a:p>
            <a:pPr lvl="1" eaLnBrk="1" hangingPunct="1"/>
            <a:endParaRPr lang="es-ES" altLang="en-US" sz="22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altLang="en-US" sz="2400" b="1" dirty="0" smtClean="0"/>
              <a:t>Indicadores sensibles al género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280400" cy="4465637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AU" altLang="en-US" sz="1800" dirty="0" smtClean="0"/>
              <a:t>Se utilizan tanto indicadores cuantitativos como cualitativos.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AU" altLang="en-US" sz="1800" dirty="0" smtClean="0"/>
              <a:t>Indicadores cuantitativos: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AU" altLang="en-US" sz="1800" dirty="0" smtClean="0"/>
              <a:t>Siempre que sea posible, deberán desglosarse todos los indicadores.  P. ej.: tasas de mortalidad en casos de desastre.  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AU" altLang="en-US" sz="1800" dirty="0" smtClean="0"/>
              <a:t>Incluir indicadores cuantitativos específicos de género,  por ejemplo, nº de hombres y mujeres que participan en un proyecto o se benefician de él.  Salario y horas de trabajo de las mujeres como porcentaje del salario percibido y las horas trabajadas por los hombres.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AU" altLang="en-US" sz="1800" dirty="0" smtClean="0"/>
              <a:t>Indicadores cualitativos: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  <a:defRPr/>
            </a:pPr>
            <a:r>
              <a:rPr lang="en-AU" altLang="en-US" sz="1800" dirty="0" smtClean="0"/>
              <a:t>Incluyen percepciones, valoraciones y opiniones.  P. ej., niveles de satisfacción con la respuesta policial y judicial ante los casos de violencia doméstica. 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AU" altLang="en-US" sz="1800" dirty="0" smtClean="0"/>
              <a:t>Utilizar fuentes de información existentes que se actualicen regularmente, siempre que sea posible.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n-AU" altLang="en-US" sz="1800" dirty="0" smtClean="0"/>
              <a:t>Las convenciones, leyes y estrategias existentes también resultan de utilidad. </a:t>
            </a:r>
          </a:p>
          <a:p>
            <a:pPr eaLnBrk="1" hangingPunct="1">
              <a:defRPr/>
            </a:pPr>
            <a:endParaRPr lang="es-ES" altLang="en-US" sz="1800" dirty="0" smtClean="0"/>
          </a:p>
          <a:p>
            <a:pPr lvl="1" eaLnBrk="1" hangingPunct="1">
              <a:defRPr/>
            </a:pPr>
            <a:endParaRPr lang="es-ES" altLang="en-US" sz="1800" dirty="0" smtClean="0"/>
          </a:p>
          <a:p>
            <a:pPr lvl="2" eaLnBrk="1" hangingPunct="1">
              <a:buFontTx/>
              <a:buNone/>
              <a:defRPr/>
            </a:pPr>
            <a:endParaRPr lang="es-ES" altLang="en-US" sz="1800" dirty="0" smtClean="0"/>
          </a:p>
          <a:p>
            <a:pPr eaLnBrk="1" hangingPunct="1">
              <a:defRPr/>
            </a:pPr>
            <a:endParaRPr lang="es-ES" altLang="en-US" sz="1800" b="1" dirty="0" smtClean="0"/>
          </a:p>
          <a:p>
            <a:pPr lvl="1" eaLnBrk="1" hangingPunct="1">
              <a:defRPr/>
            </a:pPr>
            <a:endParaRPr lang="es-ES" altLang="en-US" sz="18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Conjunto mínimo de indicadores de género (1)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431800" y="1484313"/>
            <a:ext cx="7772400" cy="4114800"/>
          </a:xfrm>
        </p:spPr>
        <p:txBody>
          <a:bodyPr/>
          <a:lstStyle/>
          <a:p>
            <a:pPr eaLnBrk="1" hangingPunct="1"/>
            <a:r>
              <a:rPr lang="es-ES" sz="1100" b="1" smtClean="0"/>
              <a:t>I.    Estructuras económicas, participación en las actividades productivas y acceso a los recursos</a:t>
            </a:r>
            <a:endParaRPr lang="es-ES" sz="1100" smtClean="0"/>
          </a:p>
          <a:p>
            <a:pPr eaLnBrk="1" hangingPunct="1"/>
            <a:r>
              <a:rPr lang="es-ES" sz="1100" smtClean="0"/>
              <a:t>1	Promedio de horas dedicadas a tareas domésticas no remuneradas, por sexo. </a:t>
            </a:r>
          </a:p>
          <a:p>
            <a:pPr eaLnBrk="1" hangingPunct="1"/>
            <a:r>
              <a:rPr lang="es-ES" sz="1100" smtClean="0"/>
              <a:t>	Nota: de ser posible, sepárese el trabajo doméstico del cuidado de los hijos.</a:t>
            </a:r>
          </a:p>
          <a:p>
            <a:pPr eaLnBrk="1" hangingPunct="1"/>
            <a:r>
              <a:rPr lang="es-ES" sz="1100" smtClean="0"/>
              <a:t>2	Promedio de horas dedicadas a tareas remuneradas y no remuneradas combinadas (volumen de trabajo total), por sexo</a:t>
            </a:r>
          </a:p>
          <a:p>
            <a:pPr eaLnBrk="1" hangingPunct="1"/>
            <a:r>
              <a:rPr lang="es-ES" sz="1100" smtClean="0"/>
              <a:t>3	Tasas de participación en la fuerza laboral de las personas de 15 a 24 años y mayores de 15 años, por sexo</a:t>
            </a:r>
          </a:p>
          <a:p>
            <a:pPr eaLnBrk="1" hangingPunct="1"/>
            <a:r>
              <a:rPr lang="es-ES" sz="1100" smtClean="0"/>
              <a:t>4	Proporción de empleados que trabajan por cuenta propia, por sexo</a:t>
            </a:r>
          </a:p>
          <a:p>
            <a:pPr eaLnBrk="1" hangingPunct="1"/>
            <a:r>
              <a:rPr lang="es-ES" sz="1100" smtClean="0"/>
              <a:t>5	Proporción de empleados que trabajan en empresas familiares, por sexo</a:t>
            </a:r>
          </a:p>
          <a:p>
            <a:pPr eaLnBrk="1" hangingPunct="1"/>
            <a:r>
              <a:rPr lang="es-ES" sz="1100" smtClean="0"/>
              <a:t>6	Proporción de empleados que son empleadores, por sexo       </a:t>
            </a:r>
          </a:p>
          <a:p>
            <a:pPr eaLnBrk="1" hangingPunct="1"/>
            <a:r>
              <a:rPr lang="es-ES" sz="1100" smtClean="0"/>
              <a:t>7	Porcentaje de empresas de propiedad de mujeres, por tamaño           </a:t>
            </a:r>
          </a:p>
          <a:p>
            <a:pPr eaLnBrk="1" hangingPunct="1"/>
            <a:r>
              <a:rPr lang="es-ES" sz="1100" smtClean="0"/>
              <a:t>8	Distribución porcentual de la población empleada de uno y otro sexo, por sectores</a:t>
            </a:r>
          </a:p>
          <a:p>
            <a:pPr eaLnBrk="1" hangingPunct="1"/>
            <a:r>
              <a:rPr lang="es-ES" sz="1100" smtClean="0"/>
              <a:t>9	Empleo informal como porcentaje del empleo no agrícola total, por sexo</a:t>
            </a:r>
          </a:p>
          <a:p>
            <a:pPr eaLnBrk="1" hangingPunct="1"/>
            <a:r>
              <a:rPr lang="es-ES" sz="1100" smtClean="0"/>
              <a:t>10	Desempleo juvenil, por sexo                                          </a:t>
            </a:r>
          </a:p>
          <a:p>
            <a:pPr eaLnBrk="1" hangingPunct="1"/>
            <a:r>
              <a:rPr lang="es-ES" sz="1100" smtClean="0"/>
              <a:t>11	Proporción de población con acceso a crédito, por sexo</a:t>
            </a:r>
          </a:p>
          <a:p>
            <a:pPr eaLnBrk="1" hangingPunct="1"/>
            <a:r>
              <a:rPr lang="es-ES" sz="1100" smtClean="0"/>
              <a:t>12	Proporción de población adulta que posee tierras, por sexo</a:t>
            </a:r>
          </a:p>
          <a:p>
            <a:pPr eaLnBrk="1" hangingPunct="1"/>
            <a:r>
              <a:rPr lang="es-ES" sz="1100" smtClean="0"/>
              <a:t>13	Diferencias salariales entre los géneros                                                       </a:t>
            </a:r>
          </a:p>
          <a:p>
            <a:pPr eaLnBrk="1" hangingPunct="1"/>
            <a:r>
              <a:rPr lang="es-ES" sz="1100" smtClean="0"/>
              <a:t>14	Proporción de empleados a tiempo parcial, por sexo</a:t>
            </a:r>
          </a:p>
          <a:p>
            <a:pPr eaLnBrk="1" hangingPunct="1"/>
            <a:r>
              <a:rPr lang="es-ES" sz="1100" smtClean="0"/>
              <a:t>15	Tasa de empleo de las personas de 25 a 49 años que viven en el hogar con un hijo menor de 3 años o sin hijos, por sexo</a:t>
            </a:r>
          </a:p>
          <a:p>
            <a:pPr eaLnBrk="1" hangingPunct="1"/>
            <a:r>
              <a:rPr lang="es-ES" sz="1100" smtClean="0"/>
              <a:t>16	Proporción de niños menores de 3 años a cargo de instituciones</a:t>
            </a:r>
          </a:p>
          <a:p>
            <a:pPr eaLnBrk="1" hangingPunct="1"/>
            <a:r>
              <a:rPr lang="es-ES" sz="1100" smtClean="0"/>
              <a:t>17	Proporción de población que utiliza Internet, por sexo</a:t>
            </a:r>
          </a:p>
          <a:p>
            <a:pPr eaLnBrk="1" hangingPunct="1"/>
            <a:r>
              <a:rPr lang="es-ES" sz="1100" smtClean="0"/>
              <a:t>18	Proporción de población que utiliza teléfonos móviles/celulares, por sexo</a:t>
            </a:r>
          </a:p>
          <a:p>
            <a:pPr eaLnBrk="1" hangingPunct="1"/>
            <a:r>
              <a:rPr lang="es-ES" sz="1100" smtClean="0"/>
              <a:t>19	Proporción de hogares que tienen acceso a los medios de comunicación de masas (radio, televisión, Internet) y a la tecnología de la información y las comunicaciones, por sexo del jefe de hogar</a:t>
            </a:r>
          </a:p>
          <a:p>
            <a:pPr eaLnBrk="1" hangingPunct="1"/>
            <a:r>
              <a:rPr lang="es-ES" sz="1100" smtClean="0"/>
              <a:t> </a:t>
            </a:r>
          </a:p>
          <a:p>
            <a:pPr eaLnBrk="1" hangingPunct="1"/>
            <a:endParaRPr lang="es-ES" sz="11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1042988" y="549275"/>
            <a:ext cx="7772400" cy="609600"/>
          </a:xfrm>
        </p:spPr>
        <p:txBody>
          <a:bodyPr/>
          <a:lstStyle/>
          <a:p>
            <a:pPr eaLnBrk="1" hangingPunct="1"/>
            <a:r>
              <a:rPr lang="es-ES" b="1" dirty="0" smtClean="0"/>
              <a:t>Conjunto mínimo de indicadores de género (2)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431800" y="1484313"/>
            <a:ext cx="7772400" cy="4114800"/>
          </a:xfrm>
        </p:spPr>
        <p:txBody>
          <a:bodyPr/>
          <a:lstStyle/>
          <a:p>
            <a:pPr eaLnBrk="1" hangingPunct="1"/>
            <a:r>
              <a:rPr lang="es-ES" sz="1000" b="1" smtClean="0"/>
              <a:t>II.     Educación</a:t>
            </a:r>
            <a:endParaRPr lang="es-ES" sz="1000" smtClean="0"/>
          </a:p>
          <a:p>
            <a:pPr eaLnBrk="1" hangingPunct="1"/>
            <a:r>
              <a:rPr lang="es-ES" sz="1000" smtClean="0"/>
              <a:t>20          Tasa de alfabetización entre las personas de 15 a 24 años, por sexo</a:t>
            </a:r>
          </a:p>
          <a:p>
            <a:pPr eaLnBrk="1" hangingPunct="1"/>
            <a:r>
              <a:rPr lang="es-ES" sz="1000" smtClean="0"/>
              <a:t>21          Tasa de matriculación neta ajustada en la enseñanza primaria, por sexo</a:t>
            </a:r>
          </a:p>
          <a:p>
            <a:pPr eaLnBrk="1" hangingPunct="1"/>
            <a:r>
              <a:rPr lang="es-ES" sz="1000" smtClean="0"/>
              <a:t>22          Tasa bruta de matriculación en la enseñanza secundaria, por sexo</a:t>
            </a:r>
          </a:p>
          <a:p>
            <a:pPr eaLnBrk="1" hangingPunct="1"/>
            <a:r>
              <a:rPr lang="es-ES" sz="1000" smtClean="0"/>
              <a:t>23          Tasa bruta de matriculación en la enseñanza secundaria, por sexo</a:t>
            </a:r>
          </a:p>
          <a:p>
            <a:pPr eaLnBrk="1" hangingPunct="1"/>
            <a:r>
              <a:rPr lang="es-ES" sz="1000" smtClean="0"/>
              <a:t>24          Índice de paridad entre los géneros en la tasa de matriculación de los niveles primario, secundario y terciario</a:t>
            </a:r>
          </a:p>
          <a:p>
            <a:pPr eaLnBrk="1" hangingPunct="1"/>
            <a:r>
              <a:rPr lang="es-ES" sz="1000" smtClean="0"/>
              <a:t>25          Porcentaje de mujeres graduadas en ciencias, ingeniería y en los ámbitos de la manufactura y la construcción a nivel terciario</a:t>
            </a:r>
          </a:p>
          <a:p>
            <a:pPr eaLnBrk="1" hangingPunct="1"/>
            <a:r>
              <a:rPr lang="es-ES" sz="1000" smtClean="0"/>
              <a:t>26          Proporción de mujeres en personal docente universitario</a:t>
            </a:r>
          </a:p>
          <a:p>
            <a:pPr eaLnBrk="1" hangingPunct="1"/>
            <a:r>
              <a:rPr lang="es-ES" sz="1000" smtClean="0"/>
              <a:t>27          Tasa neta de admisión en la educación primaria, por sexo</a:t>
            </a:r>
          </a:p>
          <a:p>
            <a:pPr eaLnBrk="1" hangingPunct="1"/>
            <a:r>
              <a:rPr lang="es-ES" sz="1000" smtClean="0"/>
              <a:t>28          Tasa de finalización de la enseñanza primaria, por sexo                  </a:t>
            </a:r>
          </a:p>
          <a:p>
            <a:pPr eaLnBrk="1" hangingPunct="1"/>
            <a:r>
              <a:rPr lang="es-ES" sz="1000" smtClean="0"/>
              <a:t>29          Número de graduados del primer ciclo de la enseñanza secundaria, por sexo</a:t>
            </a:r>
          </a:p>
          <a:p>
            <a:pPr eaLnBrk="1" hangingPunct="1"/>
            <a:r>
              <a:rPr lang="es-ES" sz="1000" smtClean="0"/>
              <a:t>30          Tasa de matriculación en la enseñanza secundaria, por sexo           </a:t>
            </a:r>
          </a:p>
          <a:p>
            <a:pPr eaLnBrk="1" hangingPunct="1"/>
            <a:r>
              <a:rPr lang="es-ES" sz="1000" smtClean="0"/>
              <a:t>31          Nivel de estudios de la población de 25 años o más, por sexo</a:t>
            </a:r>
          </a:p>
          <a:p>
            <a:pPr eaLnBrk="1" hangingPunct="1"/>
            <a:r>
              <a:rPr lang="es-ES" sz="1000" b="1" smtClean="0"/>
              <a:t>III.   Servicios de salud y servicios conexos</a:t>
            </a:r>
            <a:endParaRPr lang="es-ES" sz="1000" smtClean="0"/>
          </a:p>
          <a:p>
            <a:pPr eaLnBrk="1" hangingPunct="1"/>
            <a:r>
              <a:rPr lang="es-ES" sz="1000" smtClean="0"/>
              <a:t>32          Tasa de uso de anticonceptivos entre las mujeres casadas o en pareja, de 15 a 49 años</a:t>
            </a:r>
          </a:p>
          <a:p>
            <a:pPr eaLnBrk="1" hangingPunct="1"/>
            <a:r>
              <a:rPr lang="es-ES" sz="1000" smtClean="0"/>
              <a:t>33          Tasa de mortalidad de los niños menores de 5 años, por sexo                                  </a:t>
            </a:r>
          </a:p>
          <a:p>
            <a:pPr eaLnBrk="1" hangingPunct="1"/>
            <a:r>
              <a:rPr lang="es-ES" sz="1000" smtClean="0"/>
              <a:t>34          Tasa de mortalidad materna                                                  </a:t>
            </a:r>
          </a:p>
          <a:p>
            <a:pPr eaLnBrk="1" hangingPunct="1"/>
            <a:r>
              <a:rPr lang="es-ES" sz="1000" smtClean="0"/>
              <a:t>35          Cobertura de atención prenatal                                                 </a:t>
            </a:r>
          </a:p>
          <a:p>
            <a:pPr eaLnBrk="1" hangingPunct="1"/>
            <a:r>
              <a:rPr lang="es-ES" sz="1000" smtClean="0"/>
              <a:t>36          Proporción de nacimientos asistidos por personal sanitario cualificado</a:t>
            </a:r>
          </a:p>
          <a:p>
            <a:pPr eaLnBrk="1" hangingPunct="1"/>
            <a:r>
              <a:rPr lang="es-ES" sz="1000" smtClean="0"/>
              <a:t>37          Prevalencia del tabaquismo entre las personas de 15 años o más, por sexo</a:t>
            </a:r>
          </a:p>
          <a:p>
            <a:pPr eaLnBrk="1" hangingPunct="1"/>
            <a:r>
              <a:rPr lang="es-ES" sz="1000" smtClean="0"/>
              <a:t>38	Proporción de adultos obesos, por sexo                 </a:t>
            </a:r>
          </a:p>
          <a:p>
            <a:pPr eaLnBrk="1" hangingPunct="1"/>
            <a:r>
              <a:rPr lang="es-ES" sz="1000" smtClean="0"/>
              <a:t>39          Porcentaje de mujeres de 15 a 49 años que viven con el VIH/SIDA</a:t>
            </a:r>
          </a:p>
          <a:p>
            <a:pPr eaLnBrk="1" hangingPunct="1"/>
            <a:r>
              <a:rPr lang="es-ES" sz="1000" smtClean="0"/>
              <a:t>40          Acceso a tratamiento antirretroviral, por sexo                           </a:t>
            </a:r>
          </a:p>
          <a:p>
            <a:pPr eaLnBrk="1" hangingPunct="1"/>
            <a:r>
              <a:rPr lang="es-ES" sz="1000" smtClean="0"/>
              <a:t>41          Esperanza de vida a los 60 años, por sexo                                 </a:t>
            </a:r>
          </a:p>
          <a:p>
            <a:pPr eaLnBrk="1" hangingPunct="1"/>
            <a:r>
              <a:rPr lang="es-ES" sz="1000" smtClean="0"/>
              <a:t>42          Tasa de mortalidad de adultos, por causas y grupos de edad                     </a:t>
            </a:r>
          </a:p>
          <a:p>
            <a:pPr eaLnBrk="1" hangingPunct="1"/>
            <a:endParaRPr lang="es-ES" sz="10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Conjunto mínimo de indicadores de género (3)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31800" y="1557338"/>
            <a:ext cx="7772400" cy="4114800"/>
          </a:xfrm>
        </p:spPr>
        <p:txBody>
          <a:bodyPr/>
          <a:lstStyle/>
          <a:p>
            <a:pPr eaLnBrk="1" hangingPunct="1"/>
            <a:r>
              <a:rPr lang="es-ES" sz="1100" b="1" smtClean="0"/>
              <a:t>IV.    Vida pública y adopción de decisiones</a:t>
            </a:r>
            <a:endParaRPr lang="es-ES" sz="1100" smtClean="0"/>
          </a:p>
          <a:p>
            <a:pPr eaLnBrk="1" hangingPunct="1"/>
            <a:r>
              <a:rPr lang="es-ES" sz="1100" smtClean="0"/>
              <a:t>43          Porcentaje de mujeres con cargos ministeriales en el gobierno</a:t>
            </a:r>
          </a:p>
          <a:p>
            <a:pPr eaLnBrk="1" hangingPunct="1"/>
            <a:r>
              <a:rPr lang="es-ES" sz="1100" smtClean="0"/>
              <a:t>44          Proporción de escaños del parlamento nacional ocupados por mujeres</a:t>
            </a:r>
          </a:p>
          <a:p>
            <a:pPr eaLnBrk="1" hangingPunct="1"/>
            <a:r>
              <a:rPr lang="es-ES" sz="1100" smtClean="0"/>
              <a:t>45          Porcentaje de mujeres en puestos directivos                       </a:t>
            </a:r>
          </a:p>
          <a:p>
            <a:pPr eaLnBrk="1" hangingPunct="1"/>
            <a:r>
              <a:rPr lang="es-ES" sz="1100" smtClean="0"/>
              <a:t>46          Porcentaje de mujeres policía                             </a:t>
            </a:r>
          </a:p>
          <a:p>
            <a:pPr eaLnBrk="1" hangingPunct="1"/>
            <a:r>
              <a:rPr lang="es-ES" sz="1100" smtClean="0"/>
              <a:t>47          Porcentaje de juezas                                          </a:t>
            </a:r>
          </a:p>
          <a:p>
            <a:pPr eaLnBrk="1" hangingPunct="1"/>
            <a:endParaRPr lang="es-ES" sz="1100" b="1" smtClean="0"/>
          </a:p>
          <a:p>
            <a:pPr eaLnBrk="1" hangingPunct="1"/>
            <a:r>
              <a:rPr lang="es-ES" sz="1100" b="1" smtClean="0"/>
              <a:t>V.   Los derechos humanos y la niña</a:t>
            </a:r>
            <a:endParaRPr lang="es-ES" sz="1100" smtClean="0"/>
          </a:p>
          <a:p>
            <a:pPr eaLnBrk="1" hangingPunct="1"/>
            <a:r>
              <a:rPr lang="es-ES" sz="1100" smtClean="0"/>
              <a:t> </a:t>
            </a:r>
          </a:p>
          <a:p>
            <a:pPr eaLnBrk="1" hangingPunct="1"/>
            <a:r>
              <a:rPr lang="es-ES" sz="1100" smtClean="0"/>
              <a:t>48	Proporción de mujeres de 15 a 49 años que han sufrido en los 12 últimos meses violencia física o sexual infligidas por un compañero íntimo</a:t>
            </a:r>
          </a:p>
          <a:p>
            <a:pPr eaLnBrk="1" hangingPunct="1"/>
            <a:r>
              <a:rPr lang="es-ES" sz="1100" smtClean="0"/>
              <a:t>49	Proporción de mujeres de 15 a 49 años que han sufrido en los 12 últimos meses violencia física o sexual infligidas por un compañero íntimo</a:t>
            </a:r>
          </a:p>
          <a:p>
            <a:pPr eaLnBrk="1" hangingPunct="1">
              <a:buFontTx/>
              <a:buAutoNum type="arabicPlain" startAt="50"/>
            </a:pPr>
            <a:r>
              <a:rPr lang="es-ES" sz="1100" smtClean="0"/>
              <a:t>Prevalencia de la mutilación/ablación genital femenina (solo en los países que corresponda) </a:t>
            </a:r>
          </a:p>
          <a:p>
            <a:pPr eaLnBrk="1" hangingPunct="1">
              <a:buFontTx/>
              <a:buAutoNum type="arabicPlain" startAt="50"/>
            </a:pPr>
            <a:r>
              <a:rPr lang="es-ES" sz="1100" smtClean="0"/>
              <a:t>Porcentaje de mujeres de 20 a 24 años que están casadas o viven en pareja desde antes de los 18 años</a:t>
            </a:r>
          </a:p>
          <a:p>
            <a:pPr eaLnBrk="1" hangingPunct="1">
              <a:buFontTx/>
              <a:buAutoNum type="arabicPlain" startAt="50"/>
            </a:pPr>
            <a:r>
              <a:rPr lang="es-ES" sz="1100" smtClean="0"/>
              <a:t>Tasa de fecundidad entre las adolescentes  </a:t>
            </a:r>
          </a:p>
          <a:p>
            <a:pPr eaLnBrk="1" hangingPunct="1"/>
            <a:r>
              <a:rPr lang="es-ES" sz="1100" smtClean="0"/>
              <a:t> </a:t>
            </a:r>
          </a:p>
          <a:p>
            <a:pPr eaLnBrk="1" hangingPunct="1"/>
            <a:r>
              <a:rPr lang="es-ES" smtClean="0"/>
              <a:t>                                                </a:t>
            </a:r>
            <a:endParaRPr lang="es-ES" sz="1100" smtClean="0"/>
          </a:p>
          <a:p>
            <a:pPr eaLnBrk="1" hangingPunct="1"/>
            <a:r>
              <a:rPr lang="es-ES" sz="1100" smtClean="0"/>
              <a:t>	Fuente:  Consejo Económico y Social de las Naciones Unidas.  </a:t>
            </a:r>
            <a:r>
              <a:rPr lang="es-ES" sz="1100" b="1" smtClean="0"/>
              <a:t>Estadísticas de género</a:t>
            </a:r>
            <a:r>
              <a:rPr lang="es-ES" sz="1100" smtClean="0"/>
              <a:t>, Comisión de Estadística, 12 de diciembre de 2012, E/CN.3/2013/10, pp.12-14.  Busquen esta fuente de información en el organismo principal responsable de la recogida de datos para cada indicador, así como su relación con los Objetivos de Desarrollo del Milenio y las metas definidas en cada uno de ellos.</a:t>
            </a:r>
          </a:p>
          <a:p>
            <a:pPr eaLnBrk="1" hangingPunct="1"/>
            <a:r>
              <a:rPr lang="es-ES" sz="1100" smtClean="0"/>
              <a:t> </a:t>
            </a:r>
          </a:p>
          <a:p>
            <a:pPr eaLnBrk="1" hangingPunct="1"/>
            <a:endParaRPr lang="es-ES" sz="11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Conjunto fundamental de indicadores sobre violencia de género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323850" y="1484313"/>
            <a:ext cx="7772400" cy="41148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s-ES" smtClean="0"/>
              <a:t>Tasa total (y por grupos de edad) de mujeres que sufrieron violencia física en los últimos 12 meses según gravedad de la violencia sufrida, relación con el autor y frecuencia </a:t>
            </a:r>
          </a:p>
          <a:p>
            <a:pPr eaLnBrk="1" hangingPunct="1">
              <a:buFontTx/>
              <a:buChar char="•"/>
            </a:pPr>
            <a:r>
              <a:rPr lang="es-ES" smtClean="0"/>
              <a:t>Tasa total (y por grupos de edad) de mujeres que sufrieron violencia física en algún momento de su vida según gravedad de la violencia sufrida, relación con el autor y frecuencia </a:t>
            </a:r>
          </a:p>
          <a:p>
            <a:pPr eaLnBrk="1" hangingPunct="1">
              <a:buFontTx/>
              <a:buChar char="•"/>
            </a:pPr>
            <a:r>
              <a:rPr lang="es-ES" smtClean="0"/>
              <a:t>Tasa total (y por grupos de edad) de mujeres que sufrieron violencia sexual en los últimos 12 meses según gravedad de la violencia sufrida, relación con el autor y frecuencia</a:t>
            </a:r>
          </a:p>
          <a:p>
            <a:pPr eaLnBrk="1" hangingPunct="1">
              <a:buFontTx/>
              <a:buChar char="•"/>
            </a:pPr>
            <a:r>
              <a:rPr lang="es-ES" smtClean="0"/>
              <a:t>Tasa total (y por grupos de edad) de mujeres que sufrieron violencia sexual en algún momento de su vida según gravedad de la violencia sufrida, relación con el autor y frecuencia</a:t>
            </a:r>
          </a:p>
          <a:p>
            <a:pPr eaLnBrk="1" hangingPunct="1">
              <a:buFontTx/>
              <a:buChar char="•"/>
            </a:pPr>
            <a:r>
              <a:rPr lang="es-ES" smtClean="0"/>
              <a:t>Tasa total (y por grupos de edad) de las mujeres que tuvieron pareja en algún momento y fueron objeto de violencia sexual o física por su pareja actual o por un compañero íntimo anterior en los últimos 12 meses, por frecuencia</a:t>
            </a:r>
          </a:p>
          <a:p>
            <a:pPr eaLnBrk="1" hangingPunct="1">
              <a:buFontTx/>
              <a:buChar char="•"/>
            </a:pPr>
            <a:r>
              <a:rPr lang="es-ES" smtClean="0"/>
              <a:t>Tasa total (y por grupos de edad) de las mujeres que tuvieron pareja en algún momento y fueron objeto de violencia sexual o física por su pareja actual o por un compañero íntimo anterior en algún momento de su vida, por frecuencia</a:t>
            </a:r>
          </a:p>
          <a:p>
            <a:pPr eaLnBrk="1" hangingPunct="1">
              <a:buFontTx/>
              <a:buChar char="•"/>
            </a:pPr>
            <a:r>
              <a:rPr lang="es-ES" smtClean="0"/>
              <a:t>Tasa total (y por grupos de edad) de mujeres que tuvieron pareja en algún momento y fueron objeto de violencia psicológica en los últimos 12 meses por parte de su compañero íntimo</a:t>
            </a:r>
          </a:p>
          <a:p>
            <a:pPr eaLnBrk="1" hangingPunct="1">
              <a:buFontTx/>
              <a:buChar char="•"/>
            </a:pPr>
            <a:r>
              <a:rPr lang="es-ES" smtClean="0"/>
              <a:t>Tasa total (y por grupos de edad) de mujeres que tuvieron pareja en algún momento y fueron objeto de violencia económica en los últimos 12 meses por parte de su compañero íntimo </a:t>
            </a:r>
          </a:p>
          <a:p>
            <a:pPr eaLnBrk="1" hangingPunct="1">
              <a:buFontTx/>
              <a:buChar char="•"/>
            </a:pPr>
            <a:r>
              <a:rPr lang="es-ES" smtClean="0"/>
              <a:t>Tasa total (y por grupos de edad) de mujeres sometidas a la mutilación genital femenina </a:t>
            </a:r>
          </a:p>
          <a:p>
            <a:pPr eaLnBrk="1" hangingPunct="1">
              <a:buFontTx/>
              <a:buChar char="•"/>
            </a:pPr>
            <a:endParaRPr lang="es-E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dirty="0" smtClean="0"/>
              <a:t>Indicadores de la CEDAW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628775"/>
            <a:ext cx="8462992" cy="411480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dirty="0" smtClean="0"/>
              <a:t>También se han desarrollado indicadores con el fin de hacer un seguimiento de la aplicación de la CEDAW, que resultan muy útiles en lo que respecta a los productos.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dirty="0" smtClean="0"/>
              <a:t>Por ejemplo, en relación con el art. 1 (no discriminación), dichos indicadores pueden incluir:</a:t>
            </a:r>
          </a:p>
          <a:p>
            <a:pPr marL="685800" lvl="1" eaLnBrk="1" hangingPunct="1">
              <a:buFont typeface="Arial" panose="020B0604020202020204" pitchFamily="34" charset="0"/>
              <a:buChar char="•"/>
              <a:defRPr/>
            </a:pPr>
            <a:r>
              <a:rPr dirty="0" smtClean="0"/>
              <a:t> La existencia de artículos específicos en la Constitución que defiendan la igualdad e impidan la discriminación por razón de sexo o género, que abarquen tanto la discriminación en términos de objetivos o propósito como la discriminación en términos de efectos o resultados.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dirty="0" smtClean="0"/>
              <a:t>Disposiciones constitucionales que establezcan la igualdad de género en el sector privado no estatal e impidan tanto la discriminación en términos de objetivos o propósito como la discriminación en términos de efectos o resultados por parte de este sector.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dirty="0" smtClean="0"/>
              <a:t>La existencia de leyes relativas a la igualdad de oportunidades que regulen la materia en el sector público y en el privado.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dirty="0" smtClean="0"/>
              <a:t>Disposiciones constitucionales o leyes que regulen la introducción de acciones afirmativas o de medidas especiales de carácter temporal para lograr la igualdad de hecho y de derecho.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dirty="0" smtClean="0"/>
              <a:t>Códigos penales o leyes especiales, por ejemplo en materia de violencia doméstica y actos de tortura, que tipifiquen como delito todas las formas de violencia contra las mujeres y establezcan penas disuasorias.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dirty="0" smtClean="0"/>
              <a:t>Disposiciones constitucionales que reconozcan la tortura y otras formas de violencia como infracciones de los derechos humanos fundamentales.</a:t>
            </a:r>
          </a:p>
          <a:p>
            <a:pPr lvl="1" eaLnBrk="1" hangingPunct="1">
              <a:buFont typeface="Arial" panose="020B0604020202020204" pitchFamily="34" charset="0"/>
              <a:buChar char="•"/>
              <a:defRPr/>
            </a:pPr>
            <a:r>
              <a:rPr dirty="0" smtClean="0"/>
              <a:t>Disposiciones legales y constitucionales relativas al acceso a los servicios jurídicos.</a:t>
            </a:r>
          </a:p>
          <a:p>
            <a:pPr eaLnBrk="1" hangingPunct="1">
              <a:defRPr/>
            </a:pPr>
            <a:r>
              <a:rPr lang="en-US" dirty="0" smtClean="0">
                <a:hlinkClick r:id="rId2"/>
              </a:rPr>
              <a:t>http://www.unwomen-eseasia.org/projects/Cedaw/docs/CEDAW_Indicators.pdf</a:t>
            </a:r>
            <a:endParaRPr lang="es-ES" dirty="0"/>
          </a:p>
          <a:p>
            <a:pPr eaLnBrk="1" hangingPunct="1">
              <a:defRPr/>
            </a:pPr>
            <a:endParaRPr lang="es-ES" dirty="0"/>
          </a:p>
          <a:p>
            <a:pPr eaLnBrk="1" hangingPunct="1">
              <a:defRPr/>
            </a:pPr>
            <a:endParaRPr lang="es-ES" dirty="0"/>
          </a:p>
          <a:p>
            <a:pPr eaLnBrk="1" hangingPunct="1">
              <a:defRPr/>
            </a:pP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zione1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31EE7A81CAF8448C5FC1C33D0B9A0E" ma:contentTypeVersion="1" ma:contentTypeDescription="Create a new document." ma:contentTypeScope="" ma:versionID="09f6bfa30699871b4c0ba1429ff86327">
  <xsd:schema xmlns:xsd="http://www.w3.org/2001/XMLSchema" xmlns:xs="http://www.w3.org/2001/XMLSchema" xmlns:p="http://schemas.microsoft.com/office/2006/metadata/properties" xmlns:ns3="0b0efe6c-f1b9-49e7-be5c-d5684d56200e" targetNamespace="http://schemas.microsoft.com/office/2006/metadata/properties" ma:root="true" ma:fieldsID="f5df9f9b738ccb70cd99676aaac0ffbd" ns3:_="">
    <xsd:import namespace="0b0efe6c-f1b9-49e7-be5c-d5684d56200e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0efe6c-f1b9-49e7-be5c-d5684d56200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9801FB-FC97-4ADE-8238-3B212223B113}"/>
</file>

<file path=customXml/itemProps2.xml><?xml version="1.0" encoding="utf-8"?>
<ds:datastoreItem xmlns:ds="http://schemas.openxmlformats.org/officeDocument/2006/customXml" ds:itemID="{8A71A275-E851-4271-AD02-50C254B622AD}"/>
</file>

<file path=customXml/itemProps3.xml><?xml version="1.0" encoding="utf-8"?>
<ds:datastoreItem xmlns:ds="http://schemas.openxmlformats.org/officeDocument/2006/customXml" ds:itemID="{CE44C996-0402-4F1A-BAF0-8D70E3A0E24D}"/>
</file>

<file path=docProps/app.xml><?xml version="1.0" encoding="utf-8"?>
<Properties xmlns="http://schemas.openxmlformats.org/officeDocument/2006/extended-properties" xmlns:vt="http://schemas.openxmlformats.org/officeDocument/2006/docPropsVTypes">
  <Template>Presentazione1.potx</Template>
  <TotalTime>110</TotalTime>
  <Words>1195</Words>
  <Application>Microsoft Office PowerPoint</Application>
  <PresentationFormat>On-screen Show (4:3)</PresentationFormat>
  <Paragraphs>115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Presentazione1</vt:lpstr>
      <vt:lpstr>Indicadores sensibles al género</vt:lpstr>
      <vt:lpstr>Indicadores sensibles al género</vt:lpstr>
      <vt:lpstr>Indicadores sensibles al género</vt:lpstr>
      <vt:lpstr>Conjunto mínimo de indicadores de género (1)</vt:lpstr>
      <vt:lpstr>Conjunto mínimo de indicadores de género (2)</vt:lpstr>
      <vt:lpstr>Conjunto mínimo de indicadores de género (3)</vt:lpstr>
      <vt:lpstr>Conjunto fundamental de indicadores sobre violencia de género</vt:lpstr>
      <vt:lpstr>Indicadores de la CEDAW</vt:lpstr>
    </vt:vector>
  </TitlesOfParts>
  <Company>PeV di Pasqua Paolo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Paolo Pasqua</dc:creator>
  <cp:lastModifiedBy>Michele Ribotta</cp:lastModifiedBy>
  <cp:revision>17</cp:revision>
  <dcterms:created xsi:type="dcterms:W3CDTF">2013-09-26T13:08:58Z</dcterms:created>
  <dcterms:modified xsi:type="dcterms:W3CDTF">2015-04-16T19:52:01Z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0x0101001031EE7A81CAF8448C5FC1C33D0B9A0E</vt:lpwstr>
  </property>
</Properties>
</file>