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5.xml" ContentType="application/vnd.openxmlformats-officedocument.presentationml.notesSlide+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61" r:id="rId2"/>
    <p:sldId id="267" r:id="rId3"/>
    <p:sldId id="269" r:id="rId4"/>
    <p:sldId id="270" r:id="rId5"/>
    <p:sldId id="278" r:id="rId6"/>
    <p:sldId id="260" r:id="rId7"/>
    <p:sldId id="283" r:id="rId8"/>
    <p:sldId id="285" r:id="rId9"/>
    <p:sldId id="262" r:id="rId10"/>
    <p:sldId id="286" r:id="rId11"/>
    <p:sldId id="287" r:id="rId12"/>
    <p:sldId id="288" r:id="rId13"/>
    <p:sldId id="274" r:id="rId14"/>
    <p:sldId id="276" r:id="rId15"/>
    <p:sldId id="272" r:id="rId16"/>
    <p:sldId id="275" r:id="rId17"/>
    <p:sldId id="265" r:id="rId18"/>
    <p:sldId id="284" r:id="rId19"/>
    <p:sldId id="279" r:id="rId20"/>
    <p:sldId id="266" r:id="rId21"/>
  </p:sldIdLst>
  <p:sldSz cx="9144000" cy="6858000" type="screen4x3"/>
  <p:notesSz cx="6858000" cy="9144000"/>
  <p:defaultTextStyle>
    <a:defPPr>
      <a:defRPr lang="it-IT"/>
    </a:defPPr>
    <a:lvl1pPr algn="l" rtl="0" fontAlgn="base">
      <a:spcBef>
        <a:spcPct val="0"/>
      </a:spcBef>
      <a:spcAft>
        <a:spcPct val="0"/>
      </a:spcAft>
      <a:defRPr sz="1400" kern="1200">
        <a:solidFill>
          <a:schemeClr val="tx1"/>
        </a:solidFill>
        <a:latin typeface="Arial" charset="0"/>
        <a:ea typeface="ＭＳ Ｐゴシック" pitchFamily="34" charset="-128"/>
        <a:cs typeface="Arial" charset="0"/>
      </a:defRPr>
    </a:lvl1pPr>
    <a:lvl2pPr marL="457200" algn="l" rtl="0" fontAlgn="base">
      <a:spcBef>
        <a:spcPct val="0"/>
      </a:spcBef>
      <a:spcAft>
        <a:spcPct val="0"/>
      </a:spcAft>
      <a:defRPr sz="1400" kern="1200">
        <a:solidFill>
          <a:schemeClr val="tx1"/>
        </a:solidFill>
        <a:latin typeface="Arial" charset="0"/>
        <a:ea typeface="ＭＳ Ｐゴシック" pitchFamily="34" charset="-128"/>
        <a:cs typeface="Arial" charset="0"/>
      </a:defRPr>
    </a:lvl2pPr>
    <a:lvl3pPr marL="914400" algn="l" rtl="0" fontAlgn="base">
      <a:spcBef>
        <a:spcPct val="0"/>
      </a:spcBef>
      <a:spcAft>
        <a:spcPct val="0"/>
      </a:spcAft>
      <a:defRPr sz="1400" kern="1200">
        <a:solidFill>
          <a:schemeClr val="tx1"/>
        </a:solidFill>
        <a:latin typeface="Arial" charset="0"/>
        <a:ea typeface="ＭＳ Ｐゴシック" pitchFamily="34" charset="-128"/>
        <a:cs typeface="Arial" charset="0"/>
      </a:defRPr>
    </a:lvl3pPr>
    <a:lvl4pPr marL="1371600" algn="l" rtl="0" fontAlgn="base">
      <a:spcBef>
        <a:spcPct val="0"/>
      </a:spcBef>
      <a:spcAft>
        <a:spcPct val="0"/>
      </a:spcAft>
      <a:defRPr sz="1400" kern="1200">
        <a:solidFill>
          <a:schemeClr val="tx1"/>
        </a:solidFill>
        <a:latin typeface="Arial" charset="0"/>
        <a:ea typeface="ＭＳ Ｐゴシック" pitchFamily="34" charset="-128"/>
        <a:cs typeface="Arial" charset="0"/>
      </a:defRPr>
    </a:lvl4pPr>
    <a:lvl5pPr marL="1828800" algn="l" rtl="0" fontAlgn="base">
      <a:spcBef>
        <a:spcPct val="0"/>
      </a:spcBef>
      <a:spcAft>
        <a:spcPct val="0"/>
      </a:spcAft>
      <a:defRPr sz="1400" kern="1200">
        <a:solidFill>
          <a:schemeClr val="tx1"/>
        </a:solidFill>
        <a:latin typeface="Arial" charset="0"/>
        <a:ea typeface="ＭＳ Ｐゴシック" pitchFamily="34" charset="-128"/>
        <a:cs typeface="Arial" charset="0"/>
      </a:defRPr>
    </a:lvl5pPr>
    <a:lvl6pPr marL="2286000" algn="l" defTabSz="914400" rtl="0" eaLnBrk="1" latinLnBrk="0" hangingPunct="1">
      <a:defRPr sz="1400" kern="1200">
        <a:solidFill>
          <a:schemeClr val="tx1"/>
        </a:solidFill>
        <a:latin typeface="Arial" charset="0"/>
        <a:ea typeface="ＭＳ Ｐゴシック" pitchFamily="34" charset="-128"/>
        <a:cs typeface="Arial" charset="0"/>
      </a:defRPr>
    </a:lvl6pPr>
    <a:lvl7pPr marL="2743200" algn="l" defTabSz="914400" rtl="0" eaLnBrk="1" latinLnBrk="0" hangingPunct="1">
      <a:defRPr sz="1400" kern="1200">
        <a:solidFill>
          <a:schemeClr val="tx1"/>
        </a:solidFill>
        <a:latin typeface="Arial" charset="0"/>
        <a:ea typeface="ＭＳ Ｐゴシック" pitchFamily="34" charset="-128"/>
        <a:cs typeface="Arial" charset="0"/>
      </a:defRPr>
    </a:lvl7pPr>
    <a:lvl8pPr marL="3200400" algn="l" defTabSz="914400" rtl="0" eaLnBrk="1" latinLnBrk="0" hangingPunct="1">
      <a:defRPr sz="1400" kern="1200">
        <a:solidFill>
          <a:schemeClr val="tx1"/>
        </a:solidFill>
        <a:latin typeface="Arial" charset="0"/>
        <a:ea typeface="ＭＳ Ｐゴシック" pitchFamily="34" charset="-128"/>
        <a:cs typeface="Arial" charset="0"/>
      </a:defRPr>
    </a:lvl8pPr>
    <a:lvl9pPr marL="3657600" algn="l" defTabSz="914400" rtl="0" eaLnBrk="1" latinLnBrk="0" hangingPunct="1">
      <a:defRPr sz="1400" kern="1200">
        <a:solidFill>
          <a:schemeClr val="tx1"/>
        </a:solidFill>
        <a:latin typeface="Arial"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AFA4"/>
    <a:srgbClr val="EA7E6C"/>
    <a:srgbClr val="B2DE82"/>
    <a:srgbClr val="FFFF99"/>
    <a:srgbClr val="CE2408"/>
    <a:srgbClr val="F74021"/>
    <a:srgbClr val="A82D18"/>
    <a:srgbClr val="0053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320" autoAdjust="0"/>
    <p:restoredTop sz="78238" autoAdjust="0"/>
  </p:normalViewPr>
  <p:slideViewPr>
    <p:cSldViewPr>
      <p:cViewPr>
        <p:scale>
          <a:sx n="100" d="100"/>
          <a:sy n="100" d="100"/>
        </p:scale>
        <p:origin x="-2334" y="2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eaLnBrk="0" hangingPunct="0">
              <a:spcBef>
                <a:spcPct val="0"/>
              </a:spcBef>
              <a:defRPr sz="1200">
                <a:ea typeface="ＭＳ Ｐゴシック" charset="0"/>
                <a:cs typeface="ＭＳ Ｐゴシック" charset="0"/>
              </a:defRPr>
            </a:lvl1pPr>
          </a:lstStyle>
          <a:p>
            <a:pPr>
              <a:defRPr/>
            </a:pPr>
            <a:endParaRPr lang="en-GB"/>
          </a:p>
        </p:txBody>
      </p:sp>
      <p:sp>
        <p:nvSpPr>
          <p:cNvPr id="17411" name="Rectangle 3"/>
          <p:cNvSpPr>
            <a:spLocks noGrp="1" noChangeArrowheads="1"/>
          </p:cNvSpPr>
          <p:nvPr>
            <p:ph type="dt" idx="1"/>
          </p:nvPr>
        </p:nvSpPr>
        <p:spPr bwMode="auto">
          <a:xfrm>
            <a:off x="3886200" y="0"/>
            <a:ext cx="2971800" cy="4572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lvl1pPr algn="r" eaLnBrk="0" hangingPunct="0">
              <a:spcBef>
                <a:spcPct val="0"/>
              </a:spcBef>
              <a:defRPr sz="1200">
                <a:ea typeface="ＭＳ Ｐゴシック" charset="0"/>
                <a:cs typeface="ＭＳ Ｐゴシック" charset="0"/>
              </a:defRPr>
            </a:lvl1pPr>
          </a:lstStyle>
          <a:p>
            <a:pPr>
              <a:defRPr/>
            </a:pPr>
            <a:endParaRPr lang="en-GB"/>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14400" y="4343400"/>
            <a:ext cx="5029200" cy="4114800"/>
          </a:xfrm>
          <a:prstGeom prst="rect">
            <a:avLst/>
          </a:prstGeom>
          <a:noFill/>
          <a:ln>
            <a:noFill/>
          </a:ln>
          <a:extLst>
            <a:ext uri="{FAA26D3D-D897-4be2-8F04-BA451C77F1D7}"/>
          </a:extLst>
        </p:spPr>
        <p:txBody>
          <a:bodyPr vert="horz" wrap="square" lIns="91440" tIns="45720" rIns="91440" bIns="45720" numCol="1" anchor="t" anchorCtr="0" compatLnSpc="1">
            <a:prstTxWarp prst="textNoShape">
              <a:avLst/>
            </a:prstTxWarp>
          </a:bodyPr>
          <a:lstStyle/>
          <a:p>
            <a:pPr lvl="0"/>
            <a:r>
              <a:rPr lang="en-GB" noProof="0"/>
              <a:t>Fare clic per modificare gli stili del testo dello schema</a:t>
            </a:r>
          </a:p>
          <a:p>
            <a:pPr lvl="1"/>
            <a:r>
              <a:rPr lang="en-GB" noProof="0"/>
              <a:t>Secondo livello</a:t>
            </a:r>
          </a:p>
          <a:p>
            <a:pPr lvl="2"/>
            <a:r>
              <a:rPr lang="en-GB" noProof="0"/>
              <a:t>Terzo livello</a:t>
            </a:r>
          </a:p>
          <a:p>
            <a:pPr lvl="3"/>
            <a:r>
              <a:rPr lang="en-GB" noProof="0"/>
              <a:t>Quarto livello</a:t>
            </a:r>
          </a:p>
          <a:p>
            <a:pPr lvl="4"/>
            <a:r>
              <a:rPr lang="en-GB" noProof="0"/>
              <a:t>Quinto livello</a:t>
            </a:r>
          </a:p>
        </p:txBody>
      </p:sp>
      <p:sp>
        <p:nvSpPr>
          <p:cNvPr id="17414" name="Rectangle 6"/>
          <p:cNvSpPr>
            <a:spLocks noGrp="1" noChangeArrowheads="1"/>
          </p:cNvSpPr>
          <p:nvPr>
            <p:ph type="ftr" sz="quarter" idx="4"/>
          </p:nvPr>
        </p:nvSpPr>
        <p:spPr bwMode="auto">
          <a:xfrm>
            <a:off x="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eaLnBrk="0" hangingPunct="0">
              <a:spcBef>
                <a:spcPct val="0"/>
              </a:spcBef>
              <a:defRPr sz="1200">
                <a:ea typeface="ＭＳ Ｐゴシック" charset="0"/>
                <a:cs typeface="ＭＳ Ｐゴシック" charset="0"/>
              </a:defRPr>
            </a:lvl1pPr>
          </a:lstStyle>
          <a:p>
            <a:pPr>
              <a:defRPr/>
            </a:pPr>
            <a:endParaRPr lang="en-GB"/>
          </a:p>
        </p:txBody>
      </p:sp>
      <p:sp>
        <p:nvSpPr>
          <p:cNvPr id="17415" name="Rectangle 7"/>
          <p:cNvSpPr>
            <a:spLocks noGrp="1" noChangeArrowheads="1"/>
          </p:cNvSpPr>
          <p:nvPr>
            <p:ph type="sldNum" sz="quarter" idx="5"/>
          </p:nvPr>
        </p:nvSpPr>
        <p:spPr bwMode="auto">
          <a:xfrm>
            <a:off x="3886200" y="8686800"/>
            <a:ext cx="2971800" cy="457200"/>
          </a:xfrm>
          <a:prstGeom prst="rect">
            <a:avLst/>
          </a:prstGeom>
          <a:noFill/>
          <a:ln>
            <a:noFill/>
          </a:ln>
          <a:extLst>
            <a:ext uri="{FAA26D3D-D897-4be2-8F04-BA451C77F1D7}"/>
          </a:extLst>
        </p:spPr>
        <p:txBody>
          <a:bodyPr vert="horz" wrap="square" lIns="91440" tIns="45720" rIns="91440" bIns="45720" numCol="1" anchor="b" anchorCtr="0" compatLnSpc="1">
            <a:prstTxWarp prst="textNoShape">
              <a:avLst/>
            </a:prstTxWarp>
          </a:bodyPr>
          <a:lstStyle>
            <a:lvl1pPr algn="r" eaLnBrk="0" hangingPunct="0">
              <a:spcBef>
                <a:spcPct val="0"/>
              </a:spcBef>
              <a:defRPr sz="1200">
                <a:ea typeface="ＭＳ Ｐゴシック" charset="0"/>
                <a:cs typeface="ＭＳ Ｐゴシック" charset="0"/>
              </a:defRPr>
            </a:lvl1pPr>
          </a:lstStyle>
          <a:p>
            <a:pPr>
              <a:defRPr/>
            </a:pPr>
            <a:fld id="{30D496CE-7AA6-43F1-92B0-FDFD9666BE4E}" type="slidenum">
              <a:rPr lang="en-GB"/>
              <a:pPr>
                <a:defRPr/>
              </a:pPr>
              <a:t>‹#›</a:t>
            </a:fld>
            <a:endParaRPr lang="es-ES" dirty="0"/>
          </a:p>
        </p:txBody>
      </p:sp>
    </p:spTree>
    <p:extLst>
      <p:ext uri="{BB962C8B-B14F-4D97-AF65-F5344CB8AC3E}">
        <p14:creationId xmlns:p14="http://schemas.microsoft.com/office/powerpoint/2010/main" val="17273451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p:spPr>
        <p:txBody>
          <a:bodyPr/>
          <a:lstStyle/>
          <a:p>
            <a:pPr eaLnBrk="1" hangingPunct="1"/>
            <a:r>
              <a:rPr lang="es-ES" smtClean="0">
                <a:ea typeface="ＭＳ Ｐゴシック" pitchFamily="34" charset="-128"/>
              </a:rPr>
              <a:t>Adriana ha ofrecido una descripción general del análisis de país. En el caso del género, el proceso es el mismo: comprobar la información disponible, verificar si está suficientemente actualizada y es de una calidad satisfactoria para el fin perseguido, decidir si es necesario llevar a cabo un análisis más amplio (y cómo hacerlo, en su caso) y examinar la ventaja comparativa que ofrecen las Naciones Unidas en lo que respecta al género frente a otros asociados.</a:t>
            </a:r>
          </a:p>
          <a:p>
            <a:pPr eaLnBrk="1" hangingPunct="1"/>
            <a:endParaRPr lang="es-ES" smtClean="0">
              <a:ea typeface="ＭＳ Ｐゴシック" pitchFamily="34" charset="-128"/>
            </a:endParaRPr>
          </a:p>
          <a:p>
            <a:pPr eaLnBrk="1" hangingPunct="1"/>
            <a:r>
              <a:rPr lang="es-ES" smtClean="0">
                <a:ea typeface="ＭＳ Ｐゴシック" pitchFamily="34" charset="-128"/>
              </a:rPr>
              <a:t>A continuación expondré algunas de las cuestiones que es preciso tener en cuenta al realizar un análisis de género, así como algunos de los marcos en los que se basa el análisis de género (y preguntas que surgen durante el proceso y con posterioridad a este).</a:t>
            </a:r>
          </a:p>
          <a:p>
            <a:pPr eaLnBrk="1" hangingPunct="1"/>
            <a:r>
              <a:rPr lang="es-ES" smtClean="0">
                <a:ea typeface="ＭＳ Ｐゴシック" pitchFamily="34" charset="-128"/>
              </a:rPr>
              <a:t>Una forma útil de abordar este tema es examinar los mandatos de las Naciones Unidas: desarrollo, derechos humanos, paz y seguridad; y reflexionar sobre los tipos de cuestiones que debemos tener en cuenta en cada una de estas dimensiones. Eso es lo que he hecho para enmarcar esta presentación.</a:t>
            </a:r>
          </a:p>
          <a:p>
            <a:pPr eaLnBrk="1" hangingPunct="1"/>
            <a:endParaRPr lang="es-ES" smtClean="0">
              <a:ea typeface="ＭＳ Ｐゴシック" pitchFamily="34" charset="-128"/>
            </a:endParaRPr>
          </a:p>
          <a:p>
            <a:pPr eaLnBrk="1" hangingPunct="1"/>
            <a:r>
              <a:rPr lang="es-ES" smtClean="0">
                <a:ea typeface="ＭＳ Ｐゴシック" pitchFamily="34" charset="-128"/>
              </a:rPr>
              <a:t>Espero ser capaz de responder a lo largo de ella a algunas de las preguntas que han planteado.</a:t>
            </a:r>
          </a:p>
        </p:txBody>
      </p:sp>
      <p:sp>
        <p:nvSpPr>
          <p:cNvPr id="15363" name="Slide Number Placeholder 3"/>
          <p:cNvSpPr>
            <a:spLocks noGrp="1"/>
          </p:cNvSpPr>
          <p:nvPr>
            <p:ph type="sldNum" sz="quarter" idx="5"/>
          </p:nvPr>
        </p:nvSpPr>
        <p:spPr>
          <a:noFill/>
          <a:ln>
            <a:miter lim="800000"/>
            <a:headEnd/>
            <a:tailEnd/>
          </a:ln>
        </p:spPr>
        <p:txBody>
          <a:bodyPr/>
          <a:lstStyle/>
          <a:p>
            <a:fld id="{EC12EB53-E17E-4774-BC7E-B81B774B1652}" type="slidenum">
              <a:rPr lang="en-GB" smtClean="0">
                <a:ea typeface="ＭＳ Ｐゴシック" pitchFamily="34" charset="-128"/>
              </a:rPr>
              <a:pPr/>
              <a:t>1</a:t>
            </a:fld>
            <a:endParaRPr lang="es-ES" smtClean="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p:spPr>
        <p:txBody>
          <a:bodyPr/>
          <a:lstStyle/>
          <a:p>
            <a:pPr eaLnBrk="1" hangingPunct="1"/>
            <a:r>
              <a:rPr lang="es-ES" smtClean="0">
                <a:ea typeface="ＭＳ Ｐゴシック" pitchFamily="34" charset="-128"/>
              </a:rPr>
              <a:t>Obsérvese que, en esencia, las opciones son las mismas; si se confía en que el equipo de las Naciones Unidas en el país aborde plenamente la cuestión de género, deberá trabajarse para integrar este en la ECA. Si se cuenta con un análisis reciente de calidad, no será necesario acometer otro. Pero si se detectan carencias, surgen preocupaciones en cuanto a la calidad, etc., puede ser interesante i) complementar el análisis con una síntesis de las investigaciones y los materiales existentes; ii) complementarlo con análisis específicos sobre cuestiones claves, nuevas o emergentes y iii) llevar a cabo un análisis exhaustivo de género. En todo caso, el GTG debería adoptar una doble estrategia con el fin de ejercer la mayor influencia posible sobre el trabajo del equipo de las Naciones Unidas en el país y, al mismo tiempo, garantizar la disponibilidad de un análisis de género para respaldar la programación de género en el MANUD.</a:t>
            </a:r>
          </a:p>
          <a:p>
            <a:pPr eaLnBrk="1" hangingPunct="1"/>
            <a:endParaRPr lang="es-ES" smtClean="0">
              <a:ea typeface="ＭＳ Ｐゴシック" pitchFamily="34" charset="-128"/>
            </a:endParaRPr>
          </a:p>
          <a:p>
            <a:pPr eaLnBrk="1" hangingPunct="1"/>
            <a:r>
              <a:rPr lang="es-ES" smtClean="0">
                <a:ea typeface="ＭＳ Ｐゴシック" pitchFamily="34" charset="-128"/>
              </a:rPr>
              <a:t>Cronograma: por supuesto, si detectan que la ECA no contempla la cuestión del género, es posible que necesiten actuar con rapidez para llevar a cabo un análisis de género.</a:t>
            </a:r>
          </a:p>
          <a:p>
            <a:pPr eaLnBrk="1" hangingPunct="1"/>
            <a:r>
              <a:rPr lang="es-ES" smtClean="0">
                <a:ea typeface="ＭＳ Ｐゴシック" pitchFamily="34" charset="-128"/>
              </a:rPr>
              <a:t> </a:t>
            </a:r>
          </a:p>
          <a:p>
            <a:pPr eaLnBrk="1" hangingPunct="1"/>
            <a:r>
              <a:rPr lang="es-ES" smtClean="0">
                <a:ea typeface="ＭＳ Ｐゴシック" pitchFamily="34" charset="-128"/>
              </a:rPr>
              <a:t>Ejemplo: Viet NAM. No había ECA pero se realizó una evaluación conjunta del país. El GPCG realizó aportaciones a esta, pero no quedamos satisfechos con el resultado.</a:t>
            </a:r>
          </a:p>
          <a:p>
            <a:pPr eaLnBrk="1" hangingPunct="1"/>
            <a:r>
              <a:rPr lang="es-ES" smtClean="0">
                <a:ea typeface="ＭＳ Ｐゴシック" pitchFamily="34" charset="-128"/>
              </a:rPr>
              <a:t>La oficina del coordinador residente impartió un curso sobre cómo integrar las cuestiones de género, y participamos en él.</a:t>
            </a:r>
          </a:p>
          <a:p>
            <a:pPr eaLnBrk="1" hangingPunct="1"/>
            <a:r>
              <a:rPr lang="es-ES" smtClean="0">
                <a:ea typeface="ＭＳ Ｐゴシック" pitchFamily="34" charset="-128"/>
              </a:rPr>
              <a:t>Todos los PCG llevaron a cabo análisis utilizando el enfoque basado en los derechos humanos y el GPCG hizo lo propio en lo que respecta al género, pero también encomendó a los coordinadores de todos los demás PCG que se aseguraran de integrar estas cuestiones.</a:t>
            </a:r>
          </a:p>
          <a:p>
            <a:pPr eaLnBrk="1" hangingPunct="1"/>
            <a:r>
              <a:rPr lang="es-ES" smtClean="0">
                <a:ea typeface="ＭＳ Ｐゴシック" pitchFamily="34" charset="-128"/>
              </a:rPr>
              <a:t>La utilización del enfoque basado en los derechos humanos fue estratégica para nosotros, ya que nos permitió analizar los problemas estructurales. De igual modo, la reunión con el PCG de género nos dio la oportunidad de priorizar las cuestiones que deseábamos que se incluyeran en el análisis.</a:t>
            </a:r>
          </a:p>
          <a:p>
            <a:pPr eaLnBrk="1" hangingPunct="1"/>
            <a:r>
              <a:rPr lang="es-ES" smtClean="0">
                <a:ea typeface="ＭＳ Ｐゴシック" pitchFamily="34" charset="-128"/>
              </a:rPr>
              <a:t>Las Naciones Unidas llevaron a cabo su propio análisis sintético, en el que tuvimos una participación intensa. Gracias a ello pudimos aprovechar el análisis de género que se había llevado a cabo en el país, lo que resultó muy útil para garantizar que se tuvieran en cuenta los temas que nos interesaban. Pudimos aprovechar los análisis previos, incluida la evaluación de género que se había realizado en el país.</a:t>
            </a:r>
          </a:p>
          <a:p>
            <a:pPr eaLnBrk="1" hangingPunct="1"/>
            <a:r>
              <a:rPr lang="es-ES" smtClean="0">
                <a:ea typeface="ＭＳ Ｐゴシック" pitchFamily="34" charset="-128"/>
              </a:rPr>
              <a:t>CARENCIA: identificación de las responsabilidades de cada parte en materia de género; el debate de las Naciones Unidas sobre las cuestiones de género incluidas en la evaluación del país reafirmó nuestro papel.</a:t>
            </a:r>
          </a:p>
          <a:p>
            <a:pPr eaLnBrk="1" hangingPunct="1"/>
            <a:r>
              <a:rPr lang="es-ES" smtClean="0">
                <a:ea typeface="ＭＳ Ｐゴシック" pitchFamily="34" charset="-128"/>
              </a:rPr>
              <a:t>Encuesta a las partes interesadas: el género, una cuestión clave de la evaluación del país en Viet Nam.</a:t>
            </a:r>
          </a:p>
          <a:p>
            <a:pPr eaLnBrk="1" hangingPunct="1"/>
            <a:r>
              <a:rPr lang="es-ES" smtClean="0">
                <a:ea typeface="ＭＳ Ｐゴシック" pitchFamily="34" charset="-128"/>
              </a:rPr>
              <a:t>Resultado: la cuestión del género fue objeto de un tratamiento adecuado en el análisis de las Naciones Unidas de cara a la fase de definición de estrategias y políticas.</a:t>
            </a:r>
          </a:p>
          <a:p>
            <a:pPr eaLnBrk="1" hangingPunct="1"/>
            <a:endParaRPr lang="es-ES" smtClean="0">
              <a:ea typeface="ＭＳ Ｐゴシック" pitchFamily="34" charset="-128"/>
            </a:endParaRPr>
          </a:p>
        </p:txBody>
      </p:sp>
      <p:sp>
        <p:nvSpPr>
          <p:cNvPr id="41987" name="Slide Number Placeholder 3"/>
          <p:cNvSpPr>
            <a:spLocks noGrp="1"/>
          </p:cNvSpPr>
          <p:nvPr>
            <p:ph type="sldNum" sz="quarter" idx="5"/>
          </p:nvPr>
        </p:nvSpPr>
        <p:spPr>
          <a:noFill/>
          <a:ln>
            <a:miter lim="800000"/>
            <a:headEnd/>
            <a:tailEnd/>
          </a:ln>
        </p:spPr>
        <p:txBody>
          <a:bodyPr/>
          <a:lstStyle/>
          <a:p>
            <a:fld id="{896B7BD2-92C5-4614-96A3-7597740F2929}" type="slidenum">
              <a:rPr lang="en-GB" smtClean="0">
                <a:ea typeface="ＭＳ Ｐゴシック" pitchFamily="34" charset="-128"/>
              </a:rPr>
              <a:pPr/>
              <a:t>19</a:t>
            </a:fld>
            <a:endParaRPr lang="es-ES" smtClean="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p:spPr>
        <p:txBody>
          <a:bodyPr/>
          <a:lstStyle/>
          <a:p>
            <a:pPr eaLnBrk="1" hangingPunct="1"/>
            <a:r>
              <a:rPr lang="es-ES" smtClean="0">
                <a:ea typeface="ＭＳ Ｐゴシック" pitchFamily="34" charset="-128"/>
              </a:rPr>
              <a:t>La mayoría de los análisis de género adoptan una perspectiva de desarrollo. Existen numerosos marcos disponibles para llevar a cabo este tipo de análisis. El Marco de Moser es uno de los más conocidos.</a:t>
            </a:r>
          </a:p>
          <a:p>
            <a:pPr eaLnBrk="1" hangingPunct="1"/>
            <a:endParaRPr lang="es-ES" smtClean="0">
              <a:ea typeface="ＭＳ Ｐゴシック" pitchFamily="34" charset="-128"/>
            </a:endParaRPr>
          </a:p>
          <a:p>
            <a:pPr eaLnBrk="1" hangingPunct="1"/>
            <a:r>
              <a:rPr lang="es-ES" b="1" smtClean="0">
                <a:ea typeface="ＭＳ Ｐゴシック" pitchFamily="34" charset="-128"/>
              </a:rPr>
              <a:t>Trabajo productivo: </a:t>
            </a:r>
            <a:r>
              <a:rPr lang="es-ES" smtClean="0">
                <a:ea typeface="ＭＳ Ｐゴシック" pitchFamily="34" charset="-128"/>
              </a:rPr>
              <a:t>labores productivas que producen bienes y servicios dirigidos al consumo del hogar</a:t>
            </a:r>
          </a:p>
          <a:p>
            <a:pPr eaLnBrk="1" hangingPunct="1"/>
            <a:r>
              <a:rPr lang="es-ES" smtClean="0">
                <a:ea typeface="ＭＳ Ｐゴシック" pitchFamily="34" charset="-128"/>
              </a:rPr>
              <a:t>o dirigidas a la obtención de ingresos. Tanto los hombres como las mujeres realizan este tipo de trabajos. Con frecuencia, el trabajo productivo de las mujeres</a:t>
            </a:r>
          </a:p>
          <a:p>
            <a:pPr eaLnBrk="1" hangingPunct="1"/>
            <a:r>
              <a:rPr lang="es-ES" smtClean="0">
                <a:ea typeface="ＭＳ Ｐゴシック" pitchFamily="34" charset="-128"/>
              </a:rPr>
              <a:t>se suma a sus responsabilidades domésticas y de cuidado de los hijos (trabajo reproductivo) y tiende</a:t>
            </a:r>
          </a:p>
          <a:p>
            <a:pPr eaLnBrk="1" hangingPunct="1"/>
            <a:r>
              <a:rPr lang="es-ES" smtClean="0">
                <a:ea typeface="ＭＳ Ｐゴシック" pitchFamily="34" charset="-128"/>
              </a:rPr>
              <a:t>a ser menos visible y valorado que el trabajo productivo de los hombres.</a:t>
            </a:r>
          </a:p>
          <a:p>
            <a:pPr eaLnBrk="1" hangingPunct="1"/>
            <a:r>
              <a:rPr lang="es-ES" b="1" smtClean="0">
                <a:ea typeface="ＭＳ Ｐゴシック" pitchFamily="34" charset="-128"/>
              </a:rPr>
              <a:t>Trabajo reproductivo: </a:t>
            </a:r>
            <a:r>
              <a:rPr lang="es-ES" smtClean="0">
                <a:ea typeface="ＭＳ Ｐゴシック" pitchFamily="34" charset="-128"/>
              </a:rPr>
              <a:t>este trabajo abarca la maternidad y la crianza de los hijos, así como todas las tareas</a:t>
            </a:r>
          </a:p>
          <a:p>
            <a:pPr eaLnBrk="1" hangingPunct="1"/>
            <a:r>
              <a:rPr lang="es-ES" smtClean="0">
                <a:ea typeface="ＭＳ Ｐゴシック" pitchFamily="34" charset="-128"/>
              </a:rPr>
              <a:t>asociadas al trabajo doméstico y el mantenimiento de todos los miembros del hogar. Entre ellas cabe citar:</a:t>
            </a:r>
          </a:p>
          <a:p>
            <a:pPr eaLnBrk="1" hangingPunct="1"/>
            <a:r>
              <a:rPr lang="es-ES" smtClean="0">
                <a:ea typeface="ＭＳ Ｐゴシック" pitchFamily="34" charset="-128"/>
              </a:rPr>
              <a:t>la cocina, la colada, la limpieza, la recogida de agua y combustible o el cuidado de las personas enfermas y de edad avanzada.</a:t>
            </a:r>
          </a:p>
          <a:p>
            <a:pPr eaLnBrk="1" hangingPunct="1"/>
            <a:r>
              <a:rPr lang="es-ES" smtClean="0">
                <a:ea typeface="ＭＳ Ｐゴシック" pitchFamily="34" charset="-128"/>
              </a:rPr>
              <a:t>Este trabajo, que por lo general no es remunerado, recae principalmente en las mujeres y las niñas.</a:t>
            </a:r>
          </a:p>
          <a:p>
            <a:pPr eaLnBrk="1" hangingPunct="1"/>
            <a:r>
              <a:rPr lang="es-ES" b="1" smtClean="0">
                <a:ea typeface="ＭＳ Ｐゴシック" pitchFamily="34" charset="-128"/>
              </a:rPr>
              <a:t>Roles comunitarios: </a:t>
            </a:r>
            <a:r>
              <a:rPr lang="es-ES" smtClean="0">
                <a:ea typeface="ＭＳ Ｐゴシック" pitchFamily="34" charset="-128"/>
              </a:rPr>
              <a:t>entre las actividades comunitarias de las mujeres figuran el aprovisionamiento y mantenimiento de</a:t>
            </a:r>
          </a:p>
          <a:p>
            <a:pPr eaLnBrk="1" hangingPunct="1"/>
            <a:r>
              <a:rPr lang="es-ES" smtClean="0">
                <a:ea typeface="ＭＳ Ｐゴシック" pitchFamily="34" charset="-128"/>
              </a:rPr>
              <a:t>los recursos utilizados por todos los miembros de la comunidad, como el agua, la atención sanitaria o la educación. Estas actividades son</a:t>
            </a:r>
          </a:p>
          <a:p>
            <a:pPr eaLnBrk="1" hangingPunct="1"/>
            <a:r>
              <a:rPr lang="es-ES" smtClean="0">
                <a:ea typeface="ＭＳ Ｐゴシック" pitchFamily="34" charset="-128"/>
              </a:rPr>
              <a:t>adicionales a su función reproductiva, normalmente no son remuneradas y las mujeres las realizan</a:t>
            </a:r>
          </a:p>
          <a:p>
            <a:pPr eaLnBrk="1" hangingPunct="1"/>
            <a:r>
              <a:rPr lang="es-ES" smtClean="0">
                <a:ea typeface="ＭＳ Ｐゴシック" pitchFamily="34" charset="-128"/>
              </a:rPr>
              <a:t>en su tiempo libre.</a:t>
            </a:r>
          </a:p>
          <a:p>
            <a:pPr eaLnBrk="1" hangingPunct="1"/>
            <a:r>
              <a:rPr lang="es-ES" smtClean="0">
                <a:ea typeface="ＭＳ Ｐゴシック" pitchFamily="34" charset="-128"/>
              </a:rPr>
              <a:t>Por el contrario, la participación en las actividades políticas de la comunidad es un papel fundamentalmente masculino. Este trabajo puede ser</a:t>
            </a:r>
          </a:p>
          <a:p>
            <a:pPr eaLnBrk="1" hangingPunct="1"/>
            <a:r>
              <a:rPr lang="es-ES" smtClean="0">
                <a:ea typeface="ＭＳ Ｐゴシック" pitchFamily="34" charset="-128"/>
              </a:rPr>
              <a:t>remunerado o no, pero puede implicar una mejora de la condición social de los hombres en la comunidad.</a:t>
            </a:r>
          </a:p>
          <a:p>
            <a:pPr eaLnBrk="1" hangingPunct="1"/>
            <a:endParaRPr lang="es-ES" smtClean="0">
              <a:ea typeface="ＭＳ Ｐゴシック" pitchFamily="34" charset="-128"/>
            </a:endParaRPr>
          </a:p>
          <a:p>
            <a:pPr eaLnBrk="1" hangingPunct="1"/>
            <a:r>
              <a:rPr lang="es-ES" b="1" smtClean="0">
                <a:ea typeface="ＭＳ Ｐゴシック" pitchFamily="34" charset="-128"/>
              </a:rPr>
              <a:t>Necesidades prácticas de género: </a:t>
            </a:r>
            <a:r>
              <a:rPr lang="es-ES" smtClean="0">
                <a:ea typeface="ＭＳ Ｐゴシック" pitchFamily="34" charset="-128"/>
              </a:rPr>
              <a:t>las mujeres y los hombres pueden identificar estas necesidades fácilmente, pues a menudo</a:t>
            </a:r>
          </a:p>
          <a:p>
            <a:pPr eaLnBrk="1" hangingPunct="1"/>
            <a:r>
              <a:rPr lang="es-ES" smtClean="0">
                <a:ea typeface="ＭＳ Ｐゴシック" pitchFamily="34" charset="-128"/>
              </a:rPr>
              <a:t>guardan relación con las condiciones de vida. Las mujeres pueden identificar el agua potable, la comida, la atención de la salud o la obtención de ingresos como intereses o necesidades inmediatos que deben satisfacer. La satisfacción de las necesidades prácticas de género a las que se enfrentan las mujeres es crucial para mejorar las condiciones de vida, pero en sí misma no hará que cambie la posición de desventaja (subordinada) predominante entre las mujeres. De hecho, puede reforzar la división del trabajo en función del género.</a:t>
            </a:r>
          </a:p>
          <a:p>
            <a:pPr eaLnBrk="1" hangingPunct="1"/>
            <a:endParaRPr lang="es-ES" smtClean="0">
              <a:ea typeface="ＭＳ Ｐゴシック" pitchFamily="34" charset="-128"/>
            </a:endParaRPr>
          </a:p>
          <a:p>
            <a:pPr eaLnBrk="1" hangingPunct="1"/>
            <a:r>
              <a:rPr lang="es-ES" b="1" smtClean="0">
                <a:ea typeface="ＭＳ Ｐゴシック" pitchFamily="34" charset="-128"/>
              </a:rPr>
              <a:t>Intereses y necesidades estratégicos de género: </a:t>
            </a:r>
            <a:r>
              <a:rPr lang="es-ES" smtClean="0">
                <a:ea typeface="ＭＳ Ｐゴシック" pitchFamily="34" charset="-128"/>
              </a:rPr>
              <a:t>los intereses y necesidades estratégicos de género son aquellos que</a:t>
            </a:r>
          </a:p>
          <a:p>
            <a:pPr eaLnBrk="1" hangingPunct="1"/>
            <a:r>
              <a:rPr lang="es-ES" smtClean="0">
                <a:ea typeface="ＭＳ Ｐゴシック" pitchFamily="34" charset="-128"/>
              </a:rPr>
              <a:t>las propias mujeres identifican que deben satisfacer debido a la posición social que ocupan, subordinada a la de los hombres. Estas necesidades e intereses</a:t>
            </a:r>
          </a:p>
          <a:p>
            <a:pPr eaLnBrk="1" hangingPunct="1"/>
            <a:r>
              <a:rPr lang="es-ES" smtClean="0">
                <a:ea typeface="ＭＳ Ｐゴシック" pitchFamily="34" charset="-128"/>
              </a:rPr>
              <a:t>guardan relación con cuestiones como el poder y el control, así como con la explotación en el marco de la división del trabajo según el género.</a:t>
            </a:r>
          </a:p>
          <a:p>
            <a:pPr eaLnBrk="1" hangingPunct="1"/>
            <a:r>
              <a:rPr lang="es-ES" smtClean="0">
                <a:ea typeface="ＭＳ Ｐゴシック" pitchFamily="34" charset="-128"/>
              </a:rPr>
              <a:t>Las necesidades e intereses estratégicos pueden incluir cambios en la división del trabajo según el género (las mujeres pueden asumir</a:t>
            </a:r>
          </a:p>
          <a:p>
            <a:pPr eaLnBrk="1" hangingPunct="1"/>
            <a:r>
              <a:rPr lang="es-ES" smtClean="0">
                <a:ea typeface="ＭＳ Ｐゴシック" pitchFamily="34" charset="-128"/>
              </a:rPr>
              <a:t>tareas que no estén consideradas tradicionalmente como propias de su género, y los hombres asumir una mayor responsabilidad</a:t>
            </a:r>
          </a:p>
          <a:p>
            <a:pPr eaLnBrk="1" hangingPunct="1"/>
            <a:r>
              <a:rPr lang="es-ES" smtClean="0">
                <a:ea typeface="ＭＳ Ｐゴシック" pitchFamily="34" charset="-128"/>
              </a:rPr>
              <a:t>en el cuidado de los hijos y el trabajo doméstico), los derechos legales, el fin de la violencia doméstica, la igualdad salarial y el control de las mujeres</a:t>
            </a:r>
          </a:p>
          <a:p>
            <a:pPr eaLnBrk="1" hangingPunct="1"/>
            <a:r>
              <a:rPr lang="es-ES" smtClean="0">
                <a:ea typeface="ＭＳ Ｐゴシック" pitchFamily="34" charset="-128"/>
              </a:rPr>
              <a:t>sobre su propio cuerpo. Las mujeres no identifican estas necesidades e intereses con tanta facilidad como sus necesidades prácticas,</a:t>
            </a:r>
          </a:p>
          <a:p>
            <a:pPr eaLnBrk="1" hangingPunct="1"/>
            <a:r>
              <a:rPr lang="es-ES" smtClean="0">
                <a:ea typeface="ＭＳ Ｐゴシック" pitchFamily="34" charset="-128"/>
              </a:rPr>
              <a:t>por lo que es posible que necesiten disponer de oportunidades específicas para ello.</a:t>
            </a:r>
          </a:p>
          <a:p>
            <a:pPr eaLnBrk="1" hangingPunct="1"/>
            <a:r>
              <a:rPr lang="es-ES" smtClean="0">
                <a:ea typeface="ＭＳ Ｐゴシック" pitchFamily="34" charset="-128"/>
              </a:rPr>
              <a:t>Las necesidades e intereses prácticos y estratégicos no deberían verse como algo enteramente distinto y separado,</a:t>
            </a:r>
          </a:p>
          <a:p>
            <a:pPr eaLnBrk="1" hangingPunct="1"/>
            <a:r>
              <a:rPr lang="es-ES" smtClean="0">
                <a:ea typeface="ＭＳ Ｐゴシック" pitchFamily="34" charset="-128"/>
              </a:rPr>
              <a:t>sino como algo continuo. </a:t>
            </a:r>
          </a:p>
        </p:txBody>
      </p:sp>
      <p:sp>
        <p:nvSpPr>
          <p:cNvPr id="21507" name="Slide Number Placeholder 3"/>
          <p:cNvSpPr>
            <a:spLocks noGrp="1"/>
          </p:cNvSpPr>
          <p:nvPr>
            <p:ph type="sldNum" sz="quarter" idx="5"/>
          </p:nvPr>
        </p:nvSpPr>
        <p:spPr>
          <a:noFill/>
          <a:ln>
            <a:miter lim="800000"/>
            <a:headEnd/>
            <a:tailEnd/>
          </a:ln>
        </p:spPr>
        <p:txBody>
          <a:bodyPr/>
          <a:lstStyle/>
          <a:p>
            <a:fld id="{A72F6833-B5AC-4F0B-978E-545EED1BB124}" type="slidenum">
              <a:rPr lang="en-GB" smtClean="0">
                <a:ea typeface="ＭＳ Ｐゴシック" pitchFamily="34" charset="-128"/>
              </a:rPr>
              <a:pPr/>
              <a:t>6</a:t>
            </a:fld>
            <a:endParaRPr lang="es-ES" smtClean="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p:spPr>
        <p:txBody>
          <a:bodyPr/>
          <a:lstStyle/>
          <a:p>
            <a:pPr eaLnBrk="1" hangingPunct="1"/>
            <a:r>
              <a:rPr lang="es-ES" smtClean="0">
                <a:ea typeface="ＭＳ Ｐゴシック" pitchFamily="34" charset="-128"/>
              </a:rPr>
              <a:t>El enfoque basado en las relaciones sociales considera que el desarrollo no se limita al crecimiento económico y la mejora de la productividad: el bienestar de las personas también tiene que ver con la supervivencia, la seguridad y la autonomía. Es preciso examinar cómo contribuyen las intervenciones en el ámbito del desarrollo (en cualquier nivel) al logro de estos objetivos más amplios. Por ejemplo, ¿cómo influirá una política en la capacidad de una persona para participar plenamente en las decisiones que afectarán a las oportunidades y posibilidades de elección que surgirán durante su vida? ¿Cómo afectará un programa a </a:t>
            </a:r>
            <a:r>
              <a:rPr lang="es-ES" i="1" smtClean="0">
                <a:ea typeface="ＭＳ Ｐゴシック" pitchFamily="34" charset="-128"/>
              </a:rPr>
              <a:t>todas</a:t>
            </a:r>
            <a:r>
              <a:rPr lang="es-ES" smtClean="0">
                <a:ea typeface="ＭＳ Ｐゴシック" pitchFamily="34" charset="-128"/>
              </a:rPr>
              <a:t> las actividades que contribuyen al bienestar humano (por ejemplo, el cuidado de otras personas, el cuidado del medio ambiente, etc.)? Reflexionen sobre estas actividades desde una perspectiva amplia, incluyendo las actividades no comerciales.</a:t>
            </a:r>
          </a:p>
          <a:p>
            <a:pPr eaLnBrk="1" hangingPunct="1"/>
            <a:endParaRPr lang="es-ES" smtClean="0">
              <a:ea typeface="ＭＳ Ｐゴシック" pitchFamily="34" charset="-128"/>
            </a:endParaRPr>
          </a:p>
          <a:p>
            <a:pPr eaLnBrk="1" hangingPunct="1"/>
            <a:r>
              <a:rPr lang="es-ES" smtClean="0">
                <a:ea typeface="ＭＳ Ｐゴシック" pitchFamily="34" charset="-128"/>
              </a:rPr>
              <a:t>Este enfoque hace referencia a las relaciones estructurales dinámicas que crean y reproducen diferencias sistemáticas en la posición que ocupan diferentes grupos de personas. Dichas relaciones determinan los roles, responsabilidades, demandas, derechos y recursos de las personas, así como el grado de control que tienen estas sobre sus propias vidas y sobre las de otras personas. Las relaciones sociales incluyen relaciones de género, clase, raza, origen étnico, etc. Este enfoque sugiere que la desigualdad en las relaciones sociales da lugar a unas relaciones de desigualdad en lo referente a los recursos, vías de reclamación y responsabilidades, que en última instancia conducen a la pobreza No obstante, las relaciones sociales (como las redes de familiares y amigos) también permiten sobrevivir a muchas personas pobres. Las relaciones sociales basadas en el apoyo y la dependencia pueden proporcionar a las personas pobres acceso a recursos, pero esto les exige renunciar a su autonomía a cambio de seguridad.</a:t>
            </a:r>
          </a:p>
          <a:p>
            <a:pPr eaLnBrk="1" hangingPunct="1"/>
            <a:endParaRPr lang="es-ES" smtClean="0">
              <a:ea typeface="ＭＳ Ｐゴシック" pitchFamily="34" charset="-128"/>
            </a:endParaRPr>
          </a:p>
          <a:p>
            <a:pPr eaLnBrk="1" hangingPunct="1"/>
            <a:r>
              <a:rPr lang="es-ES" smtClean="0">
                <a:ea typeface="ＭＳ Ｐゴシック" pitchFamily="34" charset="-128"/>
              </a:rPr>
              <a:t>Este enfoque reconoce que la desigualdad se reproduce en diversas instituciones, desde el nivel micro hasta el macro, y que no se limita exclusivamente al hogar. Se utilizan cuatro esferas institucionales claves e interrelacionadas (Estado, mercado, comunidad, familia/parentesco) que generan, refuerzan y reproducen relaciones sociales y, por tanto, diferencias y desigualdades sociales.</a:t>
            </a:r>
          </a:p>
          <a:p>
            <a:pPr eaLnBrk="1" hangingPunct="1"/>
            <a:endParaRPr lang="es-ES" smtClean="0">
              <a:ea typeface="ＭＳ Ｐゴシック" pitchFamily="34" charset="-128"/>
            </a:endParaRPr>
          </a:p>
          <a:p>
            <a:pPr eaLnBrk="1" hangingPunct="1"/>
            <a:r>
              <a:rPr lang="es-ES" smtClean="0">
                <a:ea typeface="ＭＳ Ｐゴシック" pitchFamily="34" charset="-128"/>
              </a:rPr>
              <a:t>Las políticas se clasifican de acuerdo con el grado en el que reconocen y promueven las cuestiones de género. No son mutuamente excluyentes, y unas pueden ser precursoras de otras.</a:t>
            </a:r>
          </a:p>
          <a:p>
            <a:pPr eaLnBrk="1" hangingPunct="1"/>
            <a:endParaRPr lang="es-ES" smtClean="0">
              <a:ea typeface="ＭＳ Ｐゴシック" pitchFamily="34" charset="-128"/>
            </a:endParaRPr>
          </a:p>
          <a:p>
            <a:pPr eaLnBrk="1" hangingPunct="1"/>
            <a:r>
              <a:rPr lang="es-ES" smtClean="0">
                <a:ea typeface="ＭＳ Ｐゴシック" pitchFamily="34" charset="-128"/>
              </a:rPr>
              <a:t>Es preciso examinar los factores inmediatos, subyacentes y estructurales que ocasionan los problemas, así como sus efectos sobre los diferentes actores involucrados en esos cuatro tipos de instituciones. Los resultados pueden presentarse en forma matricial o narrativa.</a:t>
            </a:r>
          </a:p>
        </p:txBody>
      </p:sp>
      <p:sp>
        <p:nvSpPr>
          <p:cNvPr id="23555" name="Slide Number Placeholder 3"/>
          <p:cNvSpPr>
            <a:spLocks noGrp="1"/>
          </p:cNvSpPr>
          <p:nvPr>
            <p:ph type="sldNum" sz="quarter" idx="5"/>
          </p:nvPr>
        </p:nvSpPr>
        <p:spPr>
          <a:noFill/>
          <a:ln>
            <a:miter lim="800000"/>
            <a:headEnd/>
            <a:tailEnd/>
          </a:ln>
        </p:spPr>
        <p:txBody>
          <a:bodyPr/>
          <a:lstStyle/>
          <a:p>
            <a:fld id="{2CF2C130-D664-4E51-BC18-05C3B702B520}" type="slidenum">
              <a:rPr lang="en-GB" smtClean="0">
                <a:ea typeface="ＭＳ Ｐゴシック" pitchFamily="34" charset="-128"/>
              </a:rPr>
              <a:pPr/>
              <a:t>7</a:t>
            </a:fld>
            <a:endParaRPr lang="es-ES" smtClean="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p:spPr>
        <p:txBody>
          <a:bodyPr/>
          <a:lstStyle/>
          <a:p>
            <a:pPr eaLnBrk="1" hangingPunct="1"/>
            <a:endParaRPr lang="en-US" smtClean="0">
              <a:ea typeface="ＭＳ Ｐゴシック" pitchFamily="34" charset="-128"/>
            </a:endParaRPr>
          </a:p>
        </p:txBody>
      </p:sp>
      <p:sp>
        <p:nvSpPr>
          <p:cNvPr id="25603" name="Slide Number Placeholder 3"/>
          <p:cNvSpPr>
            <a:spLocks noGrp="1"/>
          </p:cNvSpPr>
          <p:nvPr>
            <p:ph type="sldNum" sz="quarter" idx="5"/>
          </p:nvPr>
        </p:nvSpPr>
        <p:spPr>
          <a:noFill/>
          <a:ln>
            <a:miter lim="800000"/>
            <a:headEnd/>
            <a:tailEnd/>
          </a:ln>
        </p:spPr>
        <p:txBody>
          <a:bodyPr/>
          <a:lstStyle/>
          <a:p>
            <a:fld id="{D0A2083F-667E-4DBB-A65E-593A1DA0373A}" type="slidenum">
              <a:rPr lang="en-GB" smtClean="0">
                <a:ea typeface="ＭＳ Ｐゴシック" pitchFamily="34" charset="-128"/>
              </a:rPr>
              <a:pPr/>
              <a:t>8</a:t>
            </a:fld>
            <a:endParaRPr lang="es-ES" smtClean="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p:spPr>
        <p:txBody>
          <a:bodyPr/>
          <a:lstStyle/>
          <a:p>
            <a:pPr marL="228600" eaLnBrk="1" hangingPunct="1"/>
            <a:endParaRPr lang="en-US" smtClean="0">
              <a:ea typeface="ＭＳ Ｐゴシック" pitchFamily="34" charset="-128"/>
            </a:endParaRPr>
          </a:p>
        </p:txBody>
      </p:sp>
      <p:sp>
        <p:nvSpPr>
          <p:cNvPr id="27651" name="Slide Number Placeholder 3"/>
          <p:cNvSpPr>
            <a:spLocks noGrp="1"/>
          </p:cNvSpPr>
          <p:nvPr>
            <p:ph type="sldNum" sz="quarter" idx="5"/>
          </p:nvPr>
        </p:nvSpPr>
        <p:spPr>
          <a:noFill/>
          <a:ln>
            <a:miter lim="800000"/>
            <a:headEnd/>
            <a:tailEnd/>
          </a:ln>
        </p:spPr>
        <p:txBody>
          <a:bodyPr/>
          <a:lstStyle/>
          <a:p>
            <a:fld id="{9F139BDC-DFB6-43B8-92C7-7617F5E431C7}" type="slidenum">
              <a:rPr lang="en-GB" smtClean="0">
                <a:ea typeface="ＭＳ Ｐゴシック" pitchFamily="34" charset="-128"/>
              </a:rPr>
              <a:pPr/>
              <a:t>9</a:t>
            </a:fld>
            <a:endParaRPr lang="es-ES" smtClean="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pPr>
              <a:defRPr/>
            </a:pPr>
            <a:fld id="{30D496CE-7AA6-43F1-92B0-FDFD9666BE4E}" type="slidenum">
              <a:rPr lang="en-GB" smtClean="0"/>
              <a:pPr>
                <a:defRPr/>
              </a:pPr>
              <a:t>10</a:t>
            </a:fld>
            <a:endParaRPr lang="es-E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a:ln/>
        </p:spPr>
      </p:sp>
      <p:sp>
        <p:nvSpPr>
          <p:cNvPr id="34818" name="Notes Placeholder 2"/>
          <p:cNvSpPr>
            <a:spLocks noGrp="1"/>
          </p:cNvSpPr>
          <p:nvPr>
            <p:ph type="body" idx="1"/>
          </p:nvPr>
        </p:nvSpPr>
        <p:spPr>
          <a:noFill/>
        </p:spPr>
        <p:txBody>
          <a:bodyPr/>
          <a:lstStyle/>
          <a:p>
            <a:pPr eaLnBrk="1" hangingPunct="1"/>
            <a:r>
              <a:rPr lang="es-ES" smtClean="0">
                <a:ea typeface="ＭＳ Ｐゴシック" pitchFamily="34" charset="-128"/>
              </a:rPr>
              <a:t>Elaborado por el Banco Mundial, ONU Mujeres y otros organismos de las Naciones Unidas, el Departamento de Desarrollo Internacional y la Agencia de Australia para el Desarrollo Internacional</a:t>
            </a:r>
          </a:p>
        </p:txBody>
      </p:sp>
      <p:sp>
        <p:nvSpPr>
          <p:cNvPr id="34819" name="Slide Number Placeholder 3"/>
          <p:cNvSpPr>
            <a:spLocks noGrp="1"/>
          </p:cNvSpPr>
          <p:nvPr>
            <p:ph type="sldNum" sz="quarter" idx="5"/>
          </p:nvPr>
        </p:nvSpPr>
        <p:spPr>
          <a:noFill/>
          <a:ln>
            <a:miter lim="800000"/>
            <a:headEnd/>
            <a:tailEnd/>
          </a:ln>
        </p:spPr>
        <p:txBody>
          <a:bodyPr/>
          <a:lstStyle/>
          <a:p>
            <a:fld id="{55EDA7BC-D510-4CE5-8DFF-FD377058AB3C}" type="slidenum">
              <a:rPr lang="en-GB" smtClean="0">
                <a:ea typeface="ＭＳ Ｐゴシック" pitchFamily="34" charset="-128"/>
              </a:rPr>
              <a:pPr/>
              <a:t>15</a:t>
            </a:fld>
            <a:endParaRPr lang="es-E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a:ln/>
        </p:spPr>
      </p:sp>
      <p:sp>
        <p:nvSpPr>
          <p:cNvPr id="36866" name="Notes Placeholder 2"/>
          <p:cNvSpPr>
            <a:spLocks noGrp="1"/>
          </p:cNvSpPr>
          <p:nvPr>
            <p:ph type="body" idx="1"/>
          </p:nvPr>
        </p:nvSpPr>
        <p:spPr>
          <a:noFill/>
        </p:spPr>
        <p:txBody>
          <a:bodyPr/>
          <a:lstStyle/>
          <a:p>
            <a:pPr eaLnBrk="1" hangingPunct="1"/>
            <a:endParaRPr lang="en-US" smtClean="0">
              <a:ea typeface="ＭＳ Ｐゴシック" pitchFamily="34" charset="-128"/>
            </a:endParaRPr>
          </a:p>
        </p:txBody>
      </p:sp>
      <p:sp>
        <p:nvSpPr>
          <p:cNvPr id="36867" name="Slide Number Placeholder 3"/>
          <p:cNvSpPr>
            <a:spLocks noGrp="1"/>
          </p:cNvSpPr>
          <p:nvPr>
            <p:ph type="sldNum" sz="quarter" idx="5"/>
          </p:nvPr>
        </p:nvSpPr>
        <p:spPr>
          <a:noFill/>
          <a:ln>
            <a:miter lim="800000"/>
            <a:headEnd/>
            <a:tailEnd/>
          </a:ln>
        </p:spPr>
        <p:txBody>
          <a:bodyPr/>
          <a:lstStyle/>
          <a:p>
            <a:fld id="{971A020D-F7AB-4FDB-943D-7FCA259ADF2A}" type="slidenum">
              <a:rPr lang="en-GB" smtClean="0">
                <a:ea typeface="ＭＳ Ｐゴシック" pitchFamily="34" charset="-128"/>
              </a:rPr>
              <a:pPr/>
              <a:t>16</a:t>
            </a:fld>
            <a:endParaRPr lang="es-ES" smtClean="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a:ln/>
        </p:spPr>
      </p:sp>
      <p:sp>
        <p:nvSpPr>
          <p:cNvPr id="38914" name="Notes Placeholder 2"/>
          <p:cNvSpPr>
            <a:spLocks noGrp="1"/>
          </p:cNvSpPr>
          <p:nvPr>
            <p:ph type="body" idx="1"/>
          </p:nvPr>
        </p:nvSpPr>
        <p:spPr>
          <a:noFill/>
        </p:spPr>
        <p:txBody>
          <a:bodyPr/>
          <a:lstStyle/>
          <a:p>
            <a:pPr eaLnBrk="1" hangingPunct="1"/>
            <a:endParaRPr lang="es-ES" smtClean="0">
              <a:ea typeface="ＭＳ Ｐゴシック" pitchFamily="34" charset="-128"/>
            </a:endParaRPr>
          </a:p>
        </p:txBody>
      </p:sp>
      <p:sp>
        <p:nvSpPr>
          <p:cNvPr id="38915" name="Slide Number Placeholder 3"/>
          <p:cNvSpPr>
            <a:spLocks noGrp="1"/>
          </p:cNvSpPr>
          <p:nvPr>
            <p:ph type="sldNum" sz="quarter" idx="5"/>
          </p:nvPr>
        </p:nvSpPr>
        <p:spPr>
          <a:noFill/>
          <a:ln>
            <a:miter lim="800000"/>
            <a:headEnd/>
            <a:tailEnd/>
          </a:ln>
        </p:spPr>
        <p:txBody>
          <a:bodyPr/>
          <a:lstStyle/>
          <a:p>
            <a:fld id="{F67DF867-7D08-427D-BB6D-53C0C68171F3}" type="slidenum">
              <a:rPr lang="en-GB" smtClean="0">
                <a:ea typeface="ＭＳ Ｐゴシック" pitchFamily="34" charset="-128"/>
              </a:rPr>
              <a:pPr/>
              <a:t>17</a:t>
            </a:fld>
            <a:endParaRPr lang="es-E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hyperlink" Target="http://www.unwomen.org/" TargetMode="Externa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cid:image002.png@01CE0EBB.DECC3080" TargetMode="Externa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15" descr="cover_template"/>
          <p:cNvPicPr>
            <a:picLocks noChangeAspect="1" noChangeArrowheads="1"/>
          </p:cNvPicPr>
          <p:nvPr userDrawn="1"/>
        </p:nvPicPr>
        <p:blipFill>
          <a:blip r:embed="rId2"/>
          <a:srcRect/>
          <a:stretch>
            <a:fillRect/>
          </a:stretch>
        </p:blipFill>
        <p:spPr bwMode="auto">
          <a:xfrm>
            <a:off x="0" y="0"/>
            <a:ext cx="9145588" cy="6842125"/>
          </a:xfrm>
          <a:prstGeom prst="rect">
            <a:avLst/>
          </a:prstGeom>
          <a:noFill/>
          <a:ln w="9525">
            <a:noFill/>
            <a:miter lim="800000"/>
            <a:headEnd/>
            <a:tailEnd/>
          </a:ln>
        </p:spPr>
      </p:pic>
      <p:sp>
        <p:nvSpPr>
          <p:cNvPr id="9229" name="Rectangle 13"/>
          <p:cNvSpPr>
            <a:spLocks noGrp="1" noChangeArrowheads="1"/>
          </p:cNvSpPr>
          <p:nvPr>
            <p:ph type="ctrTitle" sz="quarter"/>
          </p:nvPr>
        </p:nvSpPr>
        <p:spPr>
          <a:xfrm>
            <a:off x="1027113" y="3032125"/>
            <a:ext cx="7772400" cy="809625"/>
          </a:xfrm>
        </p:spPr>
        <p:txBody>
          <a:bodyPr/>
          <a:lstStyle>
            <a:lvl1pPr>
              <a:defRPr/>
            </a:lvl1pPr>
          </a:lstStyle>
          <a:p>
            <a:pPr lvl="0"/>
            <a:r>
              <a:rPr lang="en-GB" noProof="0" smtClean="0"/>
              <a:t>Fare clic per modificare stile</a:t>
            </a:r>
          </a:p>
        </p:txBody>
      </p:sp>
      <p:sp>
        <p:nvSpPr>
          <p:cNvPr id="9230" name="Rectangle 14"/>
          <p:cNvSpPr>
            <a:spLocks noGrp="1" noChangeArrowheads="1"/>
          </p:cNvSpPr>
          <p:nvPr>
            <p:ph type="subTitle" sz="quarter" idx="1"/>
          </p:nvPr>
        </p:nvSpPr>
        <p:spPr>
          <a:xfrm>
            <a:off x="2863850" y="4183063"/>
            <a:ext cx="5943600" cy="381000"/>
          </a:xfrm>
        </p:spPr>
        <p:txBody>
          <a:bodyPr/>
          <a:lstStyle>
            <a:lvl1pPr marL="0" indent="0" algn="r">
              <a:defRPr>
                <a:solidFill>
                  <a:srgbClr val="005395"/>
                </a:solidFill>
              </a:defRPr>
            </a:lvl1pPr>
          </a:lstStyle>
          <a:p>
            <a:pPr lvl="0"/>
            <a:r>
              <a:rPr lang="en-GB" noProof="0" smtClean="0"/>
              <a:t>Fare clic per modificare lo stile del sottotitolo dello schema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19888" y="577850"/>
            <a:ext cx="2095500" cy="5335588"/>
          </a:xfrm>
        </p:spPr>
        <p:txBody>
          <a:bodyPr vert="eaVert"/>
          <a:lstStyle/>
          <a:p>
            <a:r>
              <a:rPr lang="it-IT" smtClean="0"/>
              <a:t>Fare clic per modificare stile</a:t>
            </a:r>
            <a:endParaRPr lang="en-GB"/>
          </a:p>
        </p:txBody>
      </p:sp>
      <p:sp>
        <p:nvSpPr>
          <p:cNvPr id="3" name="Segnaposto testo verticale 2"/>
          <p:cNvSpPr>
            <a:spLocks noGrp="1"/>
          </p:cNvSpPr>
          <p:nvPr>
            <p:ph type="body" orient="vert" idx="1"/>
          </p:nvPr>
        </p:nvSpPr>
        <p:spPr>
          <a:xfrm>
            <a:off x="431800" y="577850"/>
            <a:ext cx="6135688" cy="5335588"/>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pic>
        <p:nvPicPr>
          <p:cNvPr id="4" name="Picture 15"/>
          <p:cNvPicPr>
            <a:picLocks noChangeAspect="1" noChangeArrowheads="1"/>
          </p:cNvPicPr>
          <p:nvPr userDrawn="1"/>
        </p:nvPicPr>
        <p:blipFill>
          <a:blip r:embed="rId2"/>
          <a:srcRect/>
          <a:stretch>
            <a:fillRect/>
          </a:stretch>
        </p:blipFill>
        <p:spPr bwMode="auto">
          <a:xfrm>
            <a:off x="8061325" y="5973763"/>
            <a:ext cx="649288" cy="503237"/>
          </a:xfrm>
          <a:prstGeom prst="rect">
            <a:avLst/>
          </a:prstGeom>
          <a:noFill/>
          <a:ln w="9525">
            <a:noFill/>
            <a:miter lim="800000"/>
            <a:headEnd/>
            <a:tailEnd/>
          </a:ln>
        </p:spPr>
      </p:pic>
      <p:pic>
        <p:nvPicPr>
          <p:cNvPr id="5" name="Picture 4" descr="UN_Women_English_Blue_TransparentBackground_Small_225x102">
            <a:hlinkClick r:id="rId3"/>
          </p:cNvPr>
          <p:cNvPicPr>
            <a:picLocks noChangeAspect="1" noChangeArrowheads="1"/>
          </p:cNvPicPr>
          <p:nvPr userDrawn="1"/>
        </p:nvPicPr>
        <p:blipFill>
          <a:blip r:embed="rId4" r:link="rId5"/>
          <a:srcRect/>
          <a:stretch>
            <a:fillRect/>
          </a:stretch>
        </p:blipFill>
        <p:spPr bwMode="auto">
          <a:xfrm>
            <a:off x="450850" y="6137275"/>
            <a:ext cx="1152525" cy="312738"/>
          </a:xfrm>
          <a:prstGeom prst="rect">
            <a:avLst/>
          </a:prstGeom>
          <a:noFill/>
          <a:ln w="9525">
            <a:noFill/>
            <a:miter lim="800000"/>
            <a:headEnd/>
            <a:tailEnd/>
          </a:ln>
        </p:spPr>
      </p:pic>
      <p:pic>
        <p:nvPicPr>
          <p:cNvPr id="6" name="Picture 5"/>
          <p:cNvPicPr>
            <a:picLocks noChangeAspect="1" noChangeArrowheads="1"/>
          </p:cNvPicPr>
          <p:nvPr userDrawn="1"/>
        </p:nvPicPr>
        <p:blipFill>
          <a:blip r:embed="rId6"/>
          <a:srcRect/>
          <a:stretch>
            <a:fillRect/>
          </a:stretch>
        </p:blipFill>
        <p:spPr bwMode="auto">
          <a:xfrm>
            <a:off x="3492500" y="6137275"/>
            <a:ext cx="1943100" cy="257175"/>
          </a:xfrm>
          <a:prstGeom prst="rect">
            <a:avLst/>
          </a:prstGeom>
          <a:noFill/>
          <a:ln w="9525">
            <a:noFill/>
            <a:miter lim="800000"/>
            <a:headEnd/>
            <a:tailEnd/>
          </a:ln>
        </p:spPr>
      </p:pic>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en-GB"/>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
        <p:nvSpPr>
          <p:cNvPr id="3" name="Segnaposto contenuto 2"/>
          <p:cNvSpPr>
            <a:spLocks noGrp="1"/>
          </p:cNvSpPr>
          <p:nvPr>
            <p:ph sz="half" idx="1"/>
          </p:nvPr>
        </p:nvSpPr>
        <p:spPr>
          <a:xfrm>
            <a:off x="4318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contenuto 3"/>
          <p:cNvSpPr>
            <a:spLocks noGrp="1"/>
          </p:cNvSpPr>
          <p:nvPr>
            <p:ph sz="half" idx="2"/>
          </p:nvPr>
        </p:nvSpPr>
        <p:spPr>
          <a:xfrm>
            <a:off x="4394200" y="179863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en-GB"/>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en-GB"/>
          </a:p>
        </p:txBody>
      </p:sp>
      <p:sp>
        <p:nvSpPr>
          <p:cNvPr id="3" name="Segnaposto contenuto 2"/>
          <p:cNvSpPr>
            <a:spLocks noGrp="1"/>
          </p:cNvSpPr>
          <p:nvPr>
            <p:ph idx="1"/>
          </p:nvPr>
        </p:nvSpPr>
        <p:spPr>
          <a:xfrm>
            <a:off x="3563888" y="3326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GB"/>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en-GB"/>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4" descr="banda_template"/>
          <p:cNvPicPr>
            <a:picLocks noChangeAspect="1" noChangeArrowheads="1"/>
          </p:cNvPicPr>
          <p:nvPr/>
        </p:nvPicPr>
        <p:blipFill>
          <a:blip r:embed="rId13"/>
          <a:srcRect/>
          <a:stretch>
            <a:fillRect/>
          </a:stretch>
        </p:blipFill>
        <p:spPr bwMode="auto">
          <a:xfrm>
            <a:off x="0" y="431800"/>
            <a:ext cx="9145588" cy="885825"/>
          </a:xfrm>
          <a:prstGeom prst="rect">
            <a:avLst/>
          </a:prstGeom>
          <a:noFill/>
          <a:ln w="9525">
            <a:noFill/>
            <a:miter lim="800000"/>
            <a:headEnd/>
            <a:tailEnd/>
          </a:ln>
        </p:spPr>
      </p:pic>
      <p:sp>
        <p:nvSpPr>
          <p:cNvPr id="1027" name="Rectangle 21"/>
          <p:cNvSpPr>
            <a:spLocks noGrp="1" noChangeArrowheads="1"/>
          </p:cNvSpPr>
          <p:nvPr>
            <p:ph type="body" idx="1"/>
          </p:nvPr>
        </p:nvSpPr>
        <p:spPr bwMode="auto">
          <a:xfrm>
            <a:off x="431800" y="179863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Fare clic per modificare gli stili del testo dello schema</a:t>
            </a:r>
          </a:p>
          <a:p>
            <a:pPr lvl="1"/>
            <a:r>
              <a:rPr lang="en-GB" smtClean="0"/>
              <a:t>Secondo livello</a:t>
            </a:r>
          </a:p>
          <a:p>
            <a:pPr lvl="2"/>
            <a:r>
              <a:rPr lang="en-GB" smtClean="0"/>
              <a:t>Terzo livello</a:t>
            </a:r>
          </a:p>
          <a:p>
            <a:pPr lvl="3"/>
            <a:r>
              <a:rPr lang="en-GB" smtClean="0"/>
              <a:t>Quarto livello</a:t>
            </a:r>
          </a:p>
          <a:p>
            <a:pPr lvl="4"/>
            <a:r>
              <a:rPr lang="en-GB" smtClean="0"/>
              <a:t>Quinto livello</a:t>
            </a:r>
          </a:p>
        </p:txBody>
      </p:sp>
      <p:sp>
        <p:nvSpPr>
          <p:cNvPr id="1028" name="Rectangle 22"/>
          <p:cNvSpPr>
            <a:spLocks noGrp="1" noChangeArrowheads="1"/>
          </p:cNvSpPr>
          <p:nvPr>
            <p:ph type="title"/>
          </p:nvPr>
        </p:nvSpPr>
        <p:spPr bwMode="auto">
          <a:xfrm>
            <a:off x="1042988" y="577850"/>
            <a:ext cx="7772400" cy="609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Fare clic per modificare stile</a:t>
            </a: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0" fontAlgn="base" hangingPunct="0">
        <a:spcBef>
          <a:spcPct val="0"/>
        </a:spcBef>
        <a:spcAft>
          <a:spcPct val="0"/>
        </a:spcAft>
        <a:defRPr>
          <a:solidFill>
            <a:schemeClr val="bg1"/>
          </a:solidFill>
          <a:latin typeface="+mj-lt"/>
          <a:ea typeface="+mj-ea"/>
          <a:cs typeface="+mj-cs"/>
        </a:defRPr>
      </a:lvl1pPr>
      <a:lvl2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2pPr>
      <a:lvl3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3pPr>
      <a:lvl4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4pPr>
      <a:lvl5pPr algn="r" rtl="0" eaLnBrk="0" fontAlgn="base" hangingPunct="0">
        <a:spcBef>
          <a:spcPct val="0"/>
        </a:spcBef>
        <a:spcAft>
          <a:spcPct val="0"/>
        </a:spcAft>
        <a:defRPr>
          <a:solidFill>
            <a:schemeClr val="bg1"/>
          </a:solidFill>
          <a:latin typeface="Arial" charset="0"/>
          <a:ea typeface="ＭＳ Ｐゴシック" charset="0"/>
          <a:cs typeface="ＭＳ Ｐゴシック" charset="0"/>
        </a:defRPr>
      </a:lvl5pPr>
      <a:lvl6pPr marL="457200" algn="r" rtl="0" fontAlgn="base">
        <a:spcBef>
          <a:spcPct val="0"/>
        </a:spcBef>
        <a:spcAft>
          <a:spcPct val="0"/>
        </a:spcAft>
        <a:defRPr>
          <a:solidFill>
            <a:schemeClr val="bg1"/>
          </a:solidFill>
          <a:latin typeface="Arial" charset="0"/>
          <a:ea typeface="ＭＳ Ｐゴシック" charset="0"/>
          <a:cs typeface="ＭＳ Ｐゴシック" charset="0"/>
        </a:defRPr>
      </a:lvl6pPr>
      <a:lvl7pPr marL="914400" algn="r" rtl="0" fontAlgn="base">
        <a:spcBef>
          <a:spcPct val="0"/>
        </a:spcBef>
        <a:spcAft>
          <a:spcPct val="0"/>
        </a:spcAft>
        <a:defRPr>
          <a:solidFill>
            <a:schemeClr val="bg1"/>
          </a:solidFill>
          <a:latin typeface="Arial" charset="0"/>
          <a:ea typeface="ＭＳ Ｐゴシック" charset="0"/>
          <a:cs typeface="ＭＳ Ｐゴシック" charset="0"/>
        </a:defRPr>
      </a:lvl7pPr>
      <a:lvl8pPr marL="1371600" algn="r" rtl="0" fontAlgn="base">
        <a:spcBef>
          <a:spcPct val="0"/>
        </a:spcBef>
        <a:spcAft>
          <a:spcPct val="0"/>
        </a:spcAft>
        <a:defRPr>
          <a:solidFill>
            <a:schemeClr val="bg1"/>
          </a:solidFill>
          <a:latin typeface="Arial" charset="0"/>
          <a:ea typeface="ＭＳ Ｐゴシック" charset="0"/>
          <a:cs typeface="ＭＳ Ｐゴシック" charset="0"/>
        </a:defRPr>
      </a:lvl8pPr>
      <a:lvl9pPr marL="1828800" algn="r" rtl="0" fontAlgn="base">
        <a:spcBef>
          <a:spcPct val="0"/>
        </a:spcBef>
        <a:spcAft>
          <a:spcPct val="0"/>
        </a:spcAft>
        <a:defRPr>
          <a:solidFill>
            <a:schemeClr val="bg1"/>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1400">
          <a:solidFill>
            <a:schemeClr val="tx1"/>
          </a:solidFill>
          <a:latin typeface="+mn-lt"/>
          <a:ea typeface="+mn-ea"/>
          <a:cs typeface="+mn-cs"/>
        </a:defRPr>
      </a:lvl1pPr>
      <a:lvl2pPr marL="742950" indent="-285750" algn="l" rtl="0" eaLnBrk="0" fontAlgn="base" hangingPunct="0">
        <a:spcBef>
          <a:spcPct val="20000"/>
        </a:spcBef>
        <a:spcAft>
          <a:spcPct val="0"/>
        </a:spcAft>
        <a:defRPr sz="1400">
          <a:solidFill>
            <a:schemeClr val="tx1"/>
          </a:solidFill>
          <a:latin typeface="+mn-lt"/>
          <a:ea typeface="+mn-ea"/>
        </a:defRPr>
      </a:lvl2pPr>
      <a:lvl3pPr marL="1143000" indent="-228600" algn="l" rtl="0" eaLnBrk="0" fontAlgn="base" hangingPunct="0">
        <a:spcBef>
          <a:spcPct val="20000"/>
        </a:spcBef>
        <a:spcAft>
          <a:spcPct val="0"/>
        </a:spcAft>
        <a:buChar char="•"/>
        <a:defRPr sz="1400">
          <a:solidFill>
            <a:schemeClr val="tx1"/>
          </a:solidFill>
          <a:latin typeface="+mn-lt"/>
          <a:ea typeface="+mn-ea"/>
        </a:defRPr>
      </a:lvl3pPr>
      <a:lvl4pPr marL="1600200" indent="-228600" algn="l" rtl="0" eaLnBrk="0" fontAlgn="base" hangingPunct="0">
        <a:spcBef>
          <a:spcPct val="20000"/>
        </a:spcBef>
        <a:spcAft>
          <a:spcPct val="0"/>
        </a:spcAft>
        <a:buChar char="–"/>
        <a:defRPr sz="1400">
          <a:solidFill>
            <a:schemeClr val="tx1"/>
          </a:solidFill>
          <a:latin typeface="+mn-lt"/>
          <a:ea typeface="+mn-ea"/>
        </a:defRPr>
      </a:lvl4pPr>
      <a:lvl5pPr marL="2057400" indent="-228600" algn="l" rtl="0" eaLnBrk="0" fontAlgn="base" hangingPunct="0">
        <a:spcBef>
          <a:spcPct val="20000"/>
        </a:spcBef>
        <a:spcAft>
          <a:spcPct val="0"/>
        </a:spcAft>
        <a:buChar char="»"/>
        <a:defRPr sz="1400">
          <a:solidFill>
            <a:schemeClr val="tx1"/>
          </a:solidFill>
          <a:latin typeface="+mn-lt"/>
          <a:ea typeface="+mn-ea"/>
        </a:defRPr>
      </a:lvl5pPr>
      <a:lvl6pPr marL="2514600" indent="-228600" algn="l" rtl="0" fontAlgn="base">
        <a:spcBef>
          <a:spcPct val="20000"/>
        </a:spcBef>
        <a:spcAft>
          <a:spcPct val="0"/>
        </a:spcAft>
        <a:buChar char="»"/>
        <a:defRPr sz="1400">
          <a:solidFill>
            <a:schemeClr val="tx1"/>
          </a:solidFill>
          <a:latin typeface="+mn-lt"/>
          <a:ea typeface="+mn-ea"/>
        </a:defRPr>
      </a:lvl6pPr>
      <a:lvl7pPr marL="2971800" indent="-228600" algn="l" rtl="0" fontAlgn="base">
        <a:spcBef>
          <a:spcPct val="20000"/>
        </a:spcBef>
        <a:spcAft>
          <a:spcPct val="0"/>
        </a:spcAft>
        <a:buChar char="»"/>
        <a:defRPr sz="1400">
          <a:solidFill>
            <a:schemeClr val="tx1"/>
          </a:solidFill>
          <a:latin typeface="+mn-lt"/>
          <a:ea typeface="+mn-ea"/>
        </a:defRPr>
      </a:lvl7pPr>
      <a:lvl8pPr marL="3429000" indent="-228600" algn="l" rtl="0" fontAlgn="base">
        <a:spcBef>
          <a:spcPct val="20000"/>
        </a:spcBef>
        <a:spcAft>
          <a:spcPct val="0"/>
        </a:spcAft>
        <a:buChar char="»"/>
        <a:defRPr sz="1400">
          <a:solidFill>
            <a:schemeClr val="tx1"/>
          </a:solidFill>
          <a:latin typeface="+mn-lt"/>
          <a:ea typeface="+mn-ea"/>
        </a:defRPr>
      </a:lvl8pPr>
      <a:lvl9pPr marL="3886200" indent="-228600" algn="l" rtl="0" fontAlgn="base">
        <a:spcBef>
          <a:spcPct val="20000"/>
        </a:spcBef>
        <a:spcAft>
          <a:spcPct val="0"/>
        </a:spcAft>
        <a:buChar char="»"/>
        <a:defRPr sz="1400">
          <a:solidFill>
            <a:schemeClr val="tx1"/>
          </a:solidFill>
          <a:latin typeface="+mn-lt"/>
          <a:ea typeface="+mn-ea"/>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6.jpeg"/><Relationship Id="rId7" Type="http://schemas.openxmlformats.org/officeDocument/2006/relationships/image" Target="cid:image002.png@01CE0EBB.DECC308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hyperlink" Target="http://www.unwomen.org/" TargetMode="Externa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unwomen.org/~/media/Headquarters/Media/Publications/en/04AGenderandConflictAnalysis.pdf" TargetMode="External"/><Relationship Id="rId2" Type="http://schemas.openxmlformats.org/officeDocument/2006/relationships/hyperlink" Target="http://www.undp.org/content/dam/undp/library/gender/Institutional%20Development/TLGEN1.6%20UNDP%20GenderAnalysis%20toolkit.pdf" TargetMode="External"/><Relationship Id="rId1" Type="http://schemas.openxmlformats.org/officeDocument/2006/relationships/slideLayout" Target="../slideLayouts/slideLayout2.xml"/><Relationship Id="rId6" Type="http://schemas.openxmlformats.org/officeDocument/2006/relationships/hyperlink" Target="http://www.un.org.kh/index.php/component/jdownloads/finish/4-cambodia-reports/6-a-fair-share-for-women-cambodian-gender-assessment-2008" TargetMode="External"/><Relationship Id="rId5" Type="http://schemas.openxmlformats.org/officeDocument/2006/relationships/hyperlink" Target="http://www-wds.worldbank.org/external/default/WDSContentServer/WDSP/IB/2011/11/14/000333038_20111114003420/Rendered/PDF/655010WP0P12270sessment.0Eng.0Final.pdf" TargetMode="External"/><Relationship Id="rId4" Type="http://schemas.openxmlformats.org/officeDocument/2006/relationships/hyperlink" Target="http://www.ohchr.org/Documents/Publications/Chapter15-20pp.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secure.ifrc.org/dmis/response/humanresources/Gender_web_Version/Tools/organisation/frameworks.ht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eb.worldbank.org/WBSITE/EXTERNAL/TOPICS/EXTSOCIALDEVELOPMENT/EXTTOPPSISOU/0,,contentMDK:20590734~menuPK:1442609~pagePK:64168445~piPK:64168309~theSitePK:1424003~isCURL:Y,00.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eb.worldbank.org/WBSITE/EXTERNAL/TOPICS/EXTSOCIALDEVELOPMENT/EXTTOPPSISOU/0,,contentMDK:20590891~menuPK:1442609~pagePK:64168445~piPK:64168309~theSitePK:1424003~isCURL:Y,00.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Immagine 6" descr="01.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4338" name="Titolo 9"/>
          <p:cNvSpPr>
            <a:spLocks noGrp="1"/>
          </p:cNvSpPr>
          <p:nvPr>
            <p:ph type="ctrTitle" sz="quarter"/>
          </p:nvPr>
        </p:nvSpPr>
        <p:spPr/>
        <p:txBody>
          <a:bodyPr/>
          <a:lstStyle/>
          <a:p>
            <a:pPr eaLnBrk="1" hangingPunct="1"/>
            <a:r>
              <a:rPr lang="es-ES" b="1" dirty="0" smtClean="0">
                <a:latin typeface="Arial (Intestazioni)"/>
              </a:rPr>
              <a:t>Marcos para el análisis de género</a:t>
            </a:r>
            <a:endParaRPr lang="es-ES" b="1" dirty="0" smtClean="0">
              <a:latin typeface="Arial (Intestazioni)"/>
              <a:ea typeface="Arial (Intestazioni)"/>
              <a:cs typeface="Arial (Intestazioni)"/>
            </a:endParaRPr>
          </a:p>
        </p:txBody>
      </p:sp>
      <p:sp>
        <p:nvSpPr>
          <p:cNvPr id="14339" name="Sottotitolo 10"/>
          <p:cNvSpPr>
            <a:spLocks noGrp="1"/>
          </p:cNvSpPr>
          <p:nvPr>
            <p:ph type="subTitle" sz="quarter" idx="1"/>
          </p:nvPr>
        </p:nvSpPr>
        <p:spPr>
          <a:xfrm>
            <a:off x="3076575" y="6021288"/>
            <a:ext cx="5943600" cy="381000"/>
          </a:xfrm>
        </p:spPr>
        <p:txBody>
          <a:bodyPr/>
          <a:lstStyle/>
          <a:p>
            <a:pPr eaLnBrk="1" hangingPunct="1"/>
            <a:r>
              <a:rPr lang="es-ES" dirty="0" smtClean="0">
                <a:solidFill>
                  <a:schemeClr val="tx1"/>
                </a:solidFill>
                <a:latin typeface="Arial (Intestazioni)"/>
              </a:rPr>
              <a:t>Febrero </a:t>
            </a:r>
            <a:r>
              <a:rPr lang="es-ES" dirty="0" smtClean="0">
                <a:solidFill>
                  <a:schemeClr val="tx1"/>
                </a:solidFill>
                <a:latin typeface="Arial (Intestazioni)"/>
              </a:rPr>
              <a:t>de 2014</a:t>
            </a:r>
            <a:endParaRPr lang="es-ES" dirty="0" smtClean="0">
              <a:solidFill>
                <a:schemeClr val="tx1"/>
              </a:solidFill>
              <a:latin typeface="Arial (Intestazioni)"/>
              <a:ea typeface="Arial (Intestazioni)"/>
              <a:cs typeface="Arial (Intestazioni)"/>
            </a:endParaRPr>
          </a:p>
        </p:txBody>
      </p:sp>
      <p:pic>
        <p:nvPicPr>
          <p:cNvPr id="14340" name="Immagine 7"/>
          <p:cNvPicPr>
            <a:picLocks noChangeAspect="1"/>
          </p:cNvPicPr>
          <p:nvPr/>
        </p:nvPicPr>
        <p:blipFill>
          <a:blip r:embed="rId4"/>
          <a:srcRect/>
          <a:stretch>
            <a:fillRect/>
          </a:stretch>
        </p:blipFill>
        <p:spPr bwMode="auto">
          <a:xfrm>
            <a:off x="7721600" y="311150"/>
            <a:ext cx="1085850" cy="1085850"/>
          </a:xfrm>
          <a:prstGeom prst="rect">
            <a:avLst/>
          </a:prstGeom>
          <a:noFill/>
          <a:ln w="9525">
            <a:noFill/>
            <a:miter lim="800000"/>
            <a:headEnd/>
            <a:tailEnd/>
          </a:ln>
        </p:spPr>
      </p:pic>
      <p:pic>
        <p:nvPicPr>
          <p:cNvPr id="14341" name="Picture 13" descr="UN_Women_English_Blue_TransparentBackground_Small_225x102">
            <a:hlinkClick r:id="rId5"/>
          </p:cNvPr>
          <p:cNvPicPr>
            <a:picLocks noChangeAspect="1" noChangeArrowheads="1"/>
          </p:cNvPicPr>
          <p:nvPr/>
        </p:nvPicPr>
        <p:blipFill>
          <a:blip r:embed="rId6" r:link="rId7"/>
          <a:srcRect/>
          <a:stretch>
            <a:fillRect/>
          </a:stretch>
        </p:blipFill>
        <p:spPr bwMode="auto">
          <a:xfrm>
            <a:off x="325438" y="549275"/>
            <a:ext cx="1582737" cy="661988"/>
          </a:xfrm>
          <a:prstGeom prst="rect">
            <a:avLst/>
          </a:prstGeom>
          <a:noFill/>
          <a:ln w="9525">
            <a:noFill/>
            <a:miter lim="800000"/>
            <a:headEnd/>
            <a:tailEnd/>
          </a:ln>
        </p:spPr>
      </p:pic>
      <p:pic>
        <p:nvPicPr>
          <p:cNvPr id="14342" name="Picture 14"/>
          <p:cNvPicPr>
            <a:picLocks noChangeAspect="1" noChangeArrowheads="1"/>
          </p:cNvPicPr>
          <p:nvPr/>
        </p:nvPicPr>
        <p:blipFill>
          <a:blip r:embed="rId8"/>
          <a:srcRect/>
          <a:stretch>
            <a:fillRect/>
          </a:stretch>
        </p:blipFill>
        <p:spPr bwMode="auto">
          <a:xfrm>
            <a:off x="3095625" y="549275"/>
            <a:ext cx="2952750" cy="471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s-ES" b="1" dirty="0" smtClean="0"/>
              <a:t>Ejemplos: árbol de problemas, </a:t>
            </a:r>
            <a:r>
              <a:rPr lang="es-ES" b="1" dirty="0" err="1" smtClean="0"/>
              <a:t>Viet</a:t>
            </a:r>
            <a:r>
              <a:rPr lang="es-ES" b="1" dirty="0" smtClean="0"/>
              <a:t> </a:t>
            </a:r>
            <a:r>
              <a:rPr lang="es-ES" b="1" dirty="0" err="1" smtClean="0"/>
              <a:t>Nam</a:t>
            </a:r>
            <a:endParaRPr lang="es-ES" b="1" dirty="0" smtClean="0"/>
          </a:p>
        </p:txBody>
      </p:sp>
      <p:sp>
        <p:nvSpPr>
          <p:cNvPr id="5" name="4 CuadroTexto"/>
          <p:cNvSpPr txBox="1"/>
          <p:nvPr/>
        </p:nvSpPr>
        <p:spPr>
          <a:xfrm>
            <a:off x="928662" y="1643050"/>
            <a:ext cx="7429552" cy="707886"/>
          </a:xfrm>
          <a:prstGeom prst="rect">
            <a:avLst/>
          </a:prstGeom>
          <a:solidFill>
            <a:schemeClr val="bg2">
              <a:lumMod val="75000"/>
            </a:schemeClr>
          </a:solidFill>
          <a:ln cap="rnd"/>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_tradnl" sz="1000" b="1" dirty="0" smtClean="0">
                <a:solidFill>
                  <a:schemeClr val="bg1"/>
                </a:solidFill>
              </a:rPr>
              <a:t>Las mujeres están insuficientemente representadas en todos los niveles de adopción de decisiones, incluidos los foros formales e informales, los sectores público y privado, y sobre todo en el plano local. El problema afecta especialmente a las mujeres más vulnerables (madres solteras, migrantes por razones económicas, minorías étnicas y mujeres que viven con VIH, etc.)</a:t>
            </a:r>
            <a:endParaRPr lang="es-ES" sz="1000" b="1" dirty="0">
              <a:solidFill>
                <a:schemeClr val="bg1"/>
              </a:solidFill>
            </a:endParaRPr>
          </a:p>
        </p:txBody>
      </p:sp>
      <p:sp>
        <p:nvSpPr>
          <p:cNvPr id="6" name="5 CuadroTexto"/>
          <p:cNvSpPr txBox="1"/>
          <p:nvPr/>
        </p:nvSpPr>
        <p:spPr>
          <a:xfrm>
            <a:off x="500034" y="2631040"/>
            <a:ext cx="1571636"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Falta de cualificaciones </a:t>
            </a:r>
          </a:p>
          <a:p>
            <a:pPr algn="ctr"/>
            <a:r>
              <a:rPr lang="es-ES_tradnl" sz="900" b="1" dirty="0" smtClean="0">
                <a:solidFill>
                  <a:schemeClr val="bg1"/>
                </a:solidFill>
              </a:rPr>
              <a:t>y aptitudes</a:t>
            </a:r>
            <a:endParaRPr lang="es-ES" sz="900" b="1" dirty="0">
              <a:solidFill>
                <a:schemeClr val="bg1"/>
              </a:solidFill>
            </a:endParaRPr>
          </a:p>
        </p:txBody>
      </p:sp>
      <p:sp>
        <p:nvSpPr>
          <p:cNvPr id="13" name="12 CuadroTexto"/>
          <p:cNvSpPr txBox="1"/>
          <p:nvPr/>
        </p:nvSpPr>
        <p:spPr>
          <a:xfrm>
            <a:off x="2143108" y="2631040"/>
            <a:ext cx="1143008"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Falta de autoestima</a:t>
            </a:r>
            <a:endParaRPr lang="es-ES" sz="900" b="1" dirty="0">
              <a:solidFill>
                <a:schemeClr val="bg1"/>
              </a:solidFill>
            </a:endParaRPr>
          </a:p>
        </p:txBody>
      </p:sp>
      <p:sp>
        <p:nvSpPr>
          <p:cNvPr id="14" name="13 CuadroTexto"/>
          <p:cNvSpPr txBox="1"/>
          <p:nvPr/>
        </p:nvSpPr>
        <p:spPr>
          <a:xfrm>
            <a:off x="3428992" y="2631040"/>
            <a:ext cx="1143008"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Carga de trabajo doméstico</a:t>
            </a:r>
            <a:endParaRPr lang="es-ES" sz="900" b="1" dirty="0">
              <a:solidFill>
                <a:schemeClr val="bg1"/>
              </a:solidFill>
            </a:endParaRPr>
          </a:p>
        </p:txBody>
      </p:sp>
      <p:sp>
        <p:nvSpPr>
          <p:cNvPr id="15" name="14 CuadroTexto"/>
          <p:cNvSpPr txBox="1"/>
          <p:nvPr/>
        </p:nvSpPr>
        <p:spPr>
          <a:xfrm>
            <a:off x="4643438" y="2631040"/>
            <a:ext cx="1285884"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Procesos de votación amañados</a:t>
            </a:r>
            <a:endParaRPr lang="es-ES" sz="900" b="1" dirty="0">
              <a:solidFill>
                <a:schemeClr val="bg1"/>
              </a:solidFill>
            </a:endParaRPr>
          </a:p>
        </p:txBody>
      </p:sp>
      <p:sp>
        <p:nvSpPr>
          <p:cNvPr id="16" name="15 CuadroTexto"/>
          <p:cNvSpPr txBox="1"/>
          <p:nvPr/>
        </p:nvSpPr>
        <p:spPr>
          <a:xfrm>
            <a:off x="6000760" y="2631040"/>
            <a:ext cx="1285884"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Adelanto de la edad de jubilación</a:t>
            </a:r>
            <a:endParaRPr lang="es-ES" sz="900" b="1" dirty="0">
              <a:solidFill>
                <a:schemeClr val="bg1"/>
              </a:solidFill>
            </a:endParaRPr>
          </a:p>
        </p:txBody>
      </p:sp>
      <p:sp>
        <p:nvSpPr>
          <p:cNvPr id="17" name="16 CuadroTexto"/>
          <p:cNvSpPr txBox="1"/>
          <p:nvPr/>
        </p:nvSpPr>
        <p:spPr>
          <a:xfrm>
            <a:off x="7358082" y="2631040"/>
            <a:ext cx="1714480" cy="369332"/>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Redes empresariales informales inaccesibles</a:t>
            </a:r>
            <a:endParaRPr lang="es-ES" sz="900" b="1" dirty="0">
              <a:solidFill>
                <a:schemeClr val="bg1"/>
              </a:solidFill>
            </a:endParaRPr>
          </a:p>
        </p:txBody>
      </p:sp>
      <p:sp>
        <p:nvSpPr>
          <p:cNvPr id="18" name="17 CuadroTexto"/>
          <p:cNvSpPr txBox="1"/>
          <p:nvPr/>
        </p:nvSpPr>
        <p:spPr>
          <a:xfrm>
            <a:off x="500034" y="3000372"/>
            <a:ext cx="1571636" cy="369332"/>
          </a:xfrm>
          <a:prstGeom prst="rect">
            <a:avLst/>
          </a:prstGeom>
          <a:solidFill>
            <a:schemeClr val="accent2">
              <a:lumMod val="40000"/>
              <a:lumOff val="60000"/>
            </a:schemeClr>
          </a:solidFill>
        </p:spPr>
        <p:txBody>
          <a:bodyPr wrap="square" rtlCol="0">
            <a:spAutoFit/>
          </a:bodyPr>
          <a:lstStyle/>
          <a:p>
            <a:pPr algn="ctr"/>
            <a:r>
              <a:rPr lang="es-ES_tradnl" sz="900" b="1" dirty="0" smtClean="0">
                <a:solidFill>
                  <a:schemeClr val="bg1"/>
                </a:solidFill>
              </a:rPr>
              <a:t>Menos mujeres llegan a la educación superior</a:t>
            </a:r>
            <a:endParaRPr lang="es-ES" sz="900" b="1" dirty="0">
              <a:solidFill>
                <a:schemeClr val="bg1"/>
              </a:solidFill>
            </a:endParaRPr>
          </a:p>
        </p:txBody>
      </p:sp>
      <p:sp>
        <p:nvSpPr>
          <p:cNvPr id="19" name="18 CuadroTexto"/>
          <p:cNvSpPr txBox="1"/>
          <p:nvPr/>
        </p:nvSpPr>
        <p:spPr>
          <a:xfrm>
            <a:off x="4643438" y="3012514"/>
            <a:ext cx="1285884" cy="646331"/>
          </a:xfrm>
          <a:prstGeom prst="rect">
            <a:avLst/>
          </a:prstGeom>
          <a:solidFill>
            <a:schemeClr val="accent2">
              <a:lumMod val="40000"/>
              <a:lumOff val="60000"/>
            </a:schemeClr>
          </a:solidFill>
        </p:spPr>
        <p:txBody>
          <a:bodyPr wrap="square" rtlCol="0">
            <a:spAutoFit/>
          </a:bodyPr>
          <a:lstStyle/>
          <a:p>
            <a:pPr algn="ctr"/>
            <a:r>
              <a:rPr lang="es-ES_tradnl" sz="900" b="1" dirty="0" smtClean="0">
                <a:solidFill>
                  <a:schemeClr val="bg1"/>
                </a:solidFill>
              </a:rPr>
              <a:t>Proporciones y cuotas en la adopción de decisiones</a:t>
            </a:r>
            <a:endParaRPr lang="es-ES" sz="900" b="1" dirty="0">
              <a:solidFill>
                <a:schemeClr val="bg1"/>
              </a:solidFill>
            </a:endParaRPr>
          </a:p>
        </p:txBody>
      </p:sp>
      <p:sp>
        <p:nvSpPr>
          <p:cNvPr id="20" name="19 CuadroTexto"/>
          <p:cNvSpPr txBox="1"/>
          <p:nvPr/>
        </p:nvSpPr>
        <p:spPr>
          <a:xfrm>
            <a:off x="6000760" y="3012514"/>
            <a:ext cx="1285884" cy="784830"/>
          </a:xfrm>
          <a:prstGeom prst="rect">
            <a:avLst/>
          </a:prstGeom>
          <a:solidFill>
            <a:schemeClr val="accent2">
              <a:lumMod val="40000"/>
              <a:lumOff val="60000"/>
            </a:schemeClr>
          </a:solidFill>
        </p:spPr>
        <p:txBody>
          <a:bodyPr wrap="square" rtlCol="0">
            <a:spAutoFit/>
          </a:bodyPr>
          <a:lstStyle/>
          <a:p>
            <a:pPr algn="ctr"/>
            <a:r>
              <a:rPr lang="es-ES_tradnl" sz="900" b="1" dirty="0" smtClean="0">
                <a:solidFill>
                  <a:schemeClr val="bg1"/>
                </a:solidFill>
              </a:rPr>
              <a:t>Política de jubilaciones, oportunidades de capacitación y promoción</a:t>
            </a:r>
            <a:endParaRPr lang="es-ES" sz="900" b="1" dirty="0">
              <a:solidFill>
                <a:schemeClr val="bg1"/>
              </a:solidFill>
            </a:endParaRPr>
          </a:p>
        </p:txBody>
      </p:sp>
      <p:sp>
        <p:nvSpPr>
          <p:cNvPr id="21" name="20 CuadroTexto"/>
          <p:cNvSpPr txBox="1"/>
          <p:nvPr/>
        </p:nvSpPr>
        <p:spPr>
          <a:xfrm>
            <a:off x="500034" y="3857628"/>
            <a:ext cx="1214446" cy="507831"/>
          </a:xfrm>
          <a:prstGeom prst="rect">
            <a:avLst/>
          </a:prstGeom>
          <a:solidFill>
            <a:srgbClr val="A82D18"/>
          </a:solidFill>
        </p:spPr>
        <p:txBody>
          <a:bodyPr wrap="square" rtlCol="0">
            <a:spAutoFit/>
          </a:bodyPr>
          <a:lstStyle/>
          <a:p>
            <a:pPr algn="ctr"/>
            <a:r>
              <a:rPr lang="es-ES_tradnl" sz="900" b="1" dirty="0" smtClean="0">
                <a:solidFill>
                  <a:schemeClr val="bg1"/>
                </a:solidFill>
              </a:rPr>
              <a:t>Acceso desigual a la educación superior</a:t>
            </a:r>
            <a:endParaRPr lang="es-ES" sz="900" b="1" dirty="0">
              <a:solidFill>
                <a:schemeClr val="bg1"/>
              </a:solidFill>
            </a:endParaRPr>
          </a:p>
        </p:txBody>
      </p:sp>
      <p:sp>
        <p:nvSpPr>
          <p:cNvPr id="22" name="21 CuadroTexto"/>
          <p:cNvSpPr txBox="1"/>
          <p:nvPr/>
        </p:nvSpPr>
        <p:spPr>
          <a:xfrm>
            <a:off x="1857356" y="3857628"/>
            <a:ext cx="1428760" cy="507831"/>
          </a:xfrm>
          <a:prstGeom prst="rect">
            <a:avLst/>
          </a:prstGeom>
          <a:solidFill>
            <a:srgbClr val="A82D18"/>
          </a:solidFill>
        </p:spPr>
        <p:txBody>
          <a:bodyPr wrap="square" rtlCol="0">
            <a:spAutoFit/>
          </a:bodyPr>
          <a:lstStyle/>
          <a:p>
            <a:pPr algn="ctr"/>
            <a:r>
              <a:rPr lang="es-ES_tradnl" sz="900" b="1" dirty="0" smtClean="0">
                <a:solidFill>
                  <a:schemeClr val="bg1"/>
                </a:solidFill>
              </a:rPr>
              <a:t>Falta de apoyo a las mujeres para entrar en la esfera política</a:t>
            </a:r>
            <a:endParaRPr lang="es-ES" sz="900" b="1" dirty="0">
              <a:solidFill>
                <a:schemeClr val="bg1"/>
              </a:solidFill>
            </a:endParaRPr>
          </a:p>
        </p:txBody>
      </p:sp>
      <p:sp>
        <p:nvSpPr>
          <p:cNvPr id="23" name="22 CuadroTexto"/>
          <p:cNvSpPr txBox="1"/>
          <p:nvPr/>
        </p:nvSpPr>
        <p:spPr>
          <a:xfrm>
            <a:off x="3357554" y="3857628"/>
            <a:ext cx="1428760" cy="646331"/>
          </a:xfrm>
          <a:prstGeom prst="rect">
            <a:avLst/>
          </a:prstGeom>
          <a:solidFill>
            <a:srgbClr val="A82D18"/>
          </a:solidFill>
        </p:spPr>
        <p:txBody>
          <a:bodyPr wrap="square" rtlCol="0">
            <a:spAutoFit/>
          </a:bodyPr>
          <a:lstStyle/>
          <a:p>
            <a:pPr algn="ctr"/>
            <a:r>
              <a:rPr lang="es-ES_tradnl" sz="900" b="1" dirty="0" smtClean="0">
                <a:solidFill>
                  <a:schemeClr val="bg1"/>
                </a:solidFill>
              </a:rPr>
              <a:t>Los responsables no entienden ni aplican bien la democracia (o no suficientemente)</a:t>
            </a:r>
            <a:endParaRPr lang="es-ES" sz="900" b="1" dirty="0">
              <a:solidFill>
                <a:schemeClr val="bg1"/>
              </a:solidFill>
            </a:endParaRPr>
          </a:p>
        </p:txBody>
      </p:sp>
      <p:sp>
        <p:nvSpPr>
          <p:cNvPr id="24" name="23 CuadroTexto"/>
          <p:cNvSpPr txBox="1"/>
          <p:nvPr/>
        </p:nvSpPr>
        <p:spPr>
          <a:xfrm>
            <a:off x="4786314" y="3857628"/>
            <a:ext cx="2214578" cy="646331"/>
          </a:xfrm>
          <a:prstGeom prst="rect">
            <a:avLst/>
          </a:prstGeom>
          <a:solidFill>
            <a:srgbClr val="A82D18"/>
          </a:solidFill>
        </p:spPr>
        <p:txBody>
          <a:bodyPr wrap="square" rtlCol="0">
            <a:spAutoFit/>
          </a:bodyPr>
          <a:lstStyle/>
          <a:p>
            <a:pPr algn="ctr"/>
            <a:r>
              <a:rPr lang="es-ES_tradnl" sz="900" b="1" dirty="0" smtClean="0">
                <a:solidFill>
                  <a:schemeClr val="bg1"/>
                </a:solidFill>
              </a:rPr>
              <a:t>Los objetivos de los partidos políticos con respecto a la participación de las mujeres no se aplican correctamente en las bases</a:t>
            </a:r>
            <a:endParaRPr lang="es-ES" sz="900" b="1" dirty="0">
              <a:solidFill>
                <a:schemeClr val="bg1"/>
              </a:solidFill>
            </a:endParaRPr>
          </a:p>
        </p:txBody>
      </p:sp>
      <p:sp>
        <p:nvSpPr>
          <p:cNvPr id="25" name="24 CuadroTexto"/>
          <p:cNvSpPr txBox="1"/>
          <p:nvPr/>
        </p:nvSpPr>
        <p:spPr>
          <a:xfrm>
            <a:off x="7072330" y="3857628"/>
            <a:ext cx="1643074" cy="507831"/>
          </a:xfrm>
          <a:prstGeom prst="rect">
            <a:avLst/>
          </a:prstGeom>
          <a:solidFill>
            <a:srgbClr val="A82D18"/>
          </a:solidFill>
        </p:spPr>
        <p:txBody>
          <a:bodyPr wrap="square" rtlCol="0">
            <a:spAutoFit/>
          </a:bodyPr>
          <a:lstStyle/>
          <a:p>
            <a:pPr algn="ctr"/>
            <a:r>
              <a:rPr lang="es-ES_tradnl" sz="900" b="1" dirty="0" smtClean="0">
                <a:solidFill>
                  <a:schemeClr val="bg1"/>
                </a:solidFill>
              </a:rPr>
              <a:t>Prácticas empresariales dominadas por los hombres</a:t>
            </a:r>
            <a:endParaRPr lang="es-ES" sz="900" b="1" dirty="0">
              <a:solidFill>
                <a:schemeClr val="bg1"/>
              </a:solidFill>
            </a:endParaRPr>
          </a:p>
        </p:txBody>
      </p:sp>
      <p:sp>
        <p:nvSpPr>
          <p:cNvPr id="26" name="25 CuadroTexto"/>
          <p:cNvSpPr txBox="1"/>
          <p:nvPr/>
        </p:nvSpPr>
        <p:spPr>
          <a:xfrm>
            <a:off x="3428992" y="4500570"/>
            <a:ext cx="1214446" cy="646331"/>
          </a:xfrm>
          <a:prstGeom prst="rect">
            <a:avLst/>
          </a:prstGeom>
          <a:solidFill>
            <a:srgbClr val="EA7E6C"/>
          </a:solidFill>
        </p:spPr>
        <p:txBody>
          <a:bodyPr wrap="square" rtlCol="0">
            <a:spAutoFit/>
          </a:bodyPr>
          <a:lstStyle/>
          <a:p>
            <a:pPr algn="ctr"/>
            <a:r>
              <a:rPr lang="es-ES_tradnl" sz="900" b="1" dirty="0" smtClean="0">
                <a:solidFill>
                  <a:schemeClr val="bg1"/>
                </a:solidFill>
              </a:rPr>
              <a:t>Aplicación ineficaz de la Ley de igualdad de género</a:t>
            </a:r>
            <a:endParaRPr lang="es-ES" sz="900" b="1" dirty="0">
              <a:solidFill>
                <a:schemeClr val="bg1"/>
              </a:solidFill>
            </a:endParaRPr>
          </a:p>
        </p:txBody>
      </p:sp>
      <p:sp>
        <p:nvSpPr>
          <p:cNvPr id="27" name="26 CuadroTexto"/>
          <p:cNvSpPr txBox="1"/>
          <p:nvPr/>
        </p:nvSpPr>
        <p:spPr>
          <a:xfrm>
            <a:off x="4786314" y="5000636"/>
            <a:ext cx="2214578" cy="507831"/>
          </a:xfrm>
          <a:prstGeom prst="rect">
            <a:avLst/>
          </a:prstGeom>
          <a:solidFill>
            <a:srgbClr val="EA7E6C"/>
          </a:solidFill>
        </p:spPr>
        <p:txBody>
          <a:bodyPr wrap="square" rtlCol="0">
            <a:spAutoFit/>
          </a:bodyPr>
          <a:lstStyle/>
          <a:p>
            <a:pPr algn="ctr"/>
            <a:r>
              <a:rPr lang="es-ES_tradnl" sz="900" b="1" dirty="0" smtClean="0">
                <a:solidFill>
                  <a:schemeClr val="bg1"/>
                </a:solidFill>
              </a:rPr>
              <a:t>Discriminación de género en los sistemas de contratación y promoción</a:t>
            </a:r>
            <a:endParaRPr lang="es-ES" sz="900" b="1" dirty="0">
              <a:solidFill>
                <a:schemeClr val="bg1"/>
              </a:solidFill>
            </a:endParaRPr>
          </a:p>
        </p:txBody>
      </p:sp>
      <p:sp>
        <p:nvSpPr>
          <p:cNvPr id="28" name="27 CuadroTexto"/>
          <p:cNvSpPr txBox="1"/>
          <p:nvPr/>
        </p:nvSpPr>
        <p:spPr>
          <a:xfrm>
            <a:off x="1857356" y="4357694"/>
            <a:ext cx="1428760" cy="784830"/>
          </a:xfrm>
          <a:prstGeom prst="rect">
            <a:avLst/>
          </a:prstGeom>
          <a:solidFill>
            <a:srgbClr val="EA7E6C"/>
          </a:solidFill>
        </p:spPr>
        <p:txBody>
          <a:bodyPr wrap="square" rtlCol="0">
            <a:spAutoFit/>
          </a:bodyPr>
          <a:lstStyle/>
          <a:p>
            <a:pPr algn="ctr"/>
            <a:r>
              <a:rPr lang="es-ES_tradnl" sz="900" b="1" dirty="0" smtClean="0">
                <a:solidFill>
                  <a:schemeClr val="bg1"/>
                </a:solidFill>
              </a:rPr>
              <a:t>Presión de la población para que las mujeres desempeñen la función principal de madres y esposas</a:t>
            </a:r>
            <a:endParaRPr lang="es-ES" sz="900" b="1" dirty="0">
              <a:solidFill>
                <a:schemeClr val="bg1"/>
              </a:solidFill>
            </a:endParaRPr>
          </a:p>
        </p:txBody>
      </p:sp>
      <p:sp>
        <p:nvSpPr>
          <p:cNvPr id="29" name="28 CuadroTexto"/>
          <p:cNvSpPr txBox="1"/>
          <p:nvPr/>
        </p:nvSpPr>
        <p:spPr>
          <a:xfrm>
            <a:off x="4786314" y="4500570"/>
            <a:ext cx="2214578" cy="507831"/>
          </a:xfrm>
          <a:prstGeom prst="rect">
            <a:avLst/>
          </a:prstGeom>
          <a:solidFill>
            <a:srgbClr val="EA7E6C"/>
          </a:solidFill>
        </p:spPr>
        <p:txBody>
          <a:bodyPr wrap="square" rtlCol="0">
            <a:spAutoFit/>
          </a:bodyPr>
          <a:lstStyle/>
          <a:p>
            <a:pPr algn="ctr"/>
            <a:r>
              <a:rPr lang="es-ES_tradnl" sz="900" b="1" dirty="0" smtClean="0">
                <a:solidFill>
                  <a:schemeClr val="bg1"/>
                </a:solidFill>
              </a:rPr>
              <a:t>Prejuicios de género por parte de los responsables de la formulación de políticas</a:t>
            </a:r>
            <a:endParaRPr lang="es-ES" sz="900" b="1" dirty="0">
              <a:solidFill>
                <a:schemeClr val="bg1"/>
              </a:solidFill>
            </a:endParaRPr>
          </a:p>
        </p:txBody>
      </p:sp>
      <p:sp>
        <p:nvSpPr>
          <p:cNvPr id="30" name="29 CuadroTexto"/>
          <p:cNvSpPr txBox="1"/>
          <p:nvPr/>
        </p:nvSpPr>
        <p:spPr>
          <a:xfrm>
            <a:off x="1071538" y="5783065"/>
            <a:ext cx="1500198" cy="230832"/>
          </a:xfrm>
          <a:prstGeom prst="rect">
            <a:avLst/>
          </a:prstGeom>
          <a:solidFill>
            <a:srgbClr val="00B050"/>
          </a:solidFill>
        </p:spPr>
        <p:txBody>
          <a:bodyPr wrap="square" rtlCol="0">
            <a:spAutoFit/>
          </a:bodyPr>
          <a:lstStyle/>
          <a:p>
            <a:pPr algn="ctr"/>
            <a:r>
              <a:rPr lang="es-ES_tradnl" sz="900" b="1" dirty="0" smtClean="0">
                <a:solidFill>
                  <a:schemeClr val="bg1"/>
                </a:solidFill>
              </a:rPr>
              <a:t>ROLES DE GÉNERO</a:t>
            </a:r>
            <a:endParaRPr lang="es-ES" sz="900" b="1" dirty="0">
              <a:solidFill>
                <a:schemeClr val="bg1"/>
              </a:solidFill>
            </a:endParaRPr>
          </a:p>
        </p:txBody>
      </p:sp>
      <p:sp>
        <p:nvSpPr>
          <p:cNvPr id="31" name="30 CuadroTexto"/>
          <p:cNvSpPr txBox="1"/>
          <p:nvPr/>
        </p:nvSpPr>
        <p:spPr>
          <a:xfrm>
            <a:off x="2714612" y="5783065"/>
            <a:ext cx="1428760" cy="230832"/>
          </a:xfrm>
          <a:prstGeom prst="rect">
            <a:avLst/>
          </a:prstGeom>
          <a:solidFill>
            <a:srgbClr val="00B050"/>
          </a:solidFill>
        </p:spPr>
        <p:txBody>
          <a:bodyPr wrap="square" rtlCol="0">
            <a:spAutoFit/>
          </a:bodyPr>
          <a:lstStyle/>
          <a:p>
            <a:pPr algn="ctr"/>
            <a:r>
              <a:rPr lang="es-ES_tradnl" sz="900" b="1" dirty="0" smtClean="0">
                <a:solidFill>
                  <a:schemeClr val="bg1"/>
                </a:solidFill>
              </a:rPr>
              <a:t>ESTEREOTIPOS</a:t>
            </a:r>
            <a:endParaRPr lang="es-ES" sz="900" b="1" dirty="0">
              <a:solidFill>
                <a:schemeClr val="bg1"/>
              </a:solidFill>
            </a:endParaRPr>
          </a:p>
        </p:txBody>
      </p:sp>
      <p:sp>
        <p:nvSpPr>
          <p:cNvPr id="32" name="31 CuadroTexto"/>
          <p:cNvSpPr txBox="1"/>
          <p:nvPr/>
        </p:nvSpPr>
        <p:spPr>
          <a:xfrm>
            <a:off x="4214810" y="5783065"/>
            <a:ext cx="1428760" cy="230832"/>
          </a:xfrm>
          <a:prstGeom prst="rect">
            <a:avLst/>
          </a:prstGeom>
          <a:solidFill>
            <a:srgbClr val="00B050"/>
          </a:solidFill>
        </p:spPr>
        <p:txBody>
          <a:bodyPr wrap="square" rtlCol="0">
            <a:spAutoFit/>
          </a:bodyPr>
          <a:lstStyle/>
          <a:p>
            <a:pPr algn="ctr"/>
            <a:r>
              <a:rPr lang="es-ES_tradnl" sz="900" b="1" dirty="0" smtClean="0">
                <a:solidFill>
                  <a:schemeClr val="bg1"/>
                </a:solidFill>
              </a:rPr>
              <a:t>DESIGUALDAD</a:t>
            </a:r>
            <a:endParaRPr lang="es-ES" sz="900" b="1" dirty="0">
              <a:solidFill>
                <a:schemeClr val="bg1"/>
              </a:solidFill>
            </a:endParaRPr>
          </a:p>
        </p:txBody>
      </p:sp>
      <p:sp>
        <p:nvSpPr>
          <p:cNvPr id="33" name="32 CuadroTexto"/>
          <p:cNvSpPr txBox="1"/>
          <p:nvPr/>
        </p:nvSpPr>
        <p:spPr>
          <a:xfrm>
            <a:off x="5715008" y="5783065"/>
            <a:ext cx="2928958" cy="369332"/>
          </a:xfrm>
          <a:prstGeom prst="rect">
            <a:avLst/>
          </a:prstGeom>
          <a:solidFill>
            <a:srgbClr val="00B050"/>
          </a:solidFill>
        </p:spPr>
        <p:txBody>
          <a:bodyPr wrap="square" rtlCol="0">
            <a:spAutoFit/>
          </a:bodyPr>
          <a:lstStyle/>
          <a:p>
            <a:pPr algn="ctr"/>
            <a:r>
              <a:rPr lang="es-ES_tradnl" sz="900" b="1" dirty="0" smtClean="0">
                <a:solidFill>
                  <a:schemeClr val="bg1"/>
                </a:solidFill>
              </a:rPr>
              <a:t>INCAPACIDAD PARA CONTROLAR LOS RECURSOS Y ACCEDER A ELLOS</a:t>
            </a:r>
            <a:endParaRPr lang="es-ES" sz="900" b="1" dirty="0">
              <a:solidFill>
                <a:schemeClr val="bg1"/>
              </a:solidFill>
            </a:endParaRPr>
          </a:p>
        </p:txBody>
      </p:sp>
      <p:cxnSp>
        <p:nvCxnSpPr>
          <p:cNvPr id="39" name="38 Conector recto"/>
          <p:cNvCxnSpPr>
            <a:stCxn id="5" idx="2"/>
          </p:cNvCxnSpPr>
          <p:nvPr/>
        </p:nvCxnSpPr>
        <p:spPr bwMode="auto">
          <a:xfrm rot="5400000">
            <a:off x="4568753" y="2425621"/>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3" name="42 Conector recto"/>
          <p:cNvCxnSpPr/>
          <p:nvPr/>
        </p:nvCxnSpPr>
        <p:spPr bwMode="auto">
          <a:xfrm>
            <a:off x="1357290" y="2500306"/>
            <a:ext cx="7000924"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4" name="43 Conector recto"/>
          <p:cNvCxnSpPr/>
          <p:nvPr/>
        </p:nvCxnSpPr>
        <p:spPr bwMode="auto">
          <a:xfrm rot="5400000">
            <a:off x="1281811" y="2578021"/>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5" name="44 Conector recto"/>
          <p:cNvCxnSpPr/>
          <p:nvPr/>
        </p:nvCxnSpPr>
        <p:spPr bwMode="auto">
          <a:xfrm rot="5400000">
            <a:off x="2640721" y="2574197"/>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6" name="45 Conector recto"/>
          <p:cNvCxnSpPr/>
          <p:nvPr/>
        </p:nvCxnSpPr>
        <p:spPr bwMode="auto">
          <a:xfrm rot="5400000">
            <a:off x="3998043" y="2574197"/>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7" name="46 Conector recto"/>
          <p:cNvCxnSpPr/>
          <p:nvPr/>
        </p:nvCxnSpPr>
        <p:spPr bwMode="auto">
          <a:xfrm rot="5400000">
            <a:off x="5141051" y="2574197"/>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8" name="47 Conector recto"/>
          <p:cNvCxnSpPr/>
          <p:nvPr/>
        </p:nvCxnSpPr>
        <p:spPr bwMode="auto">
          <a:xfrm rot="5400000">
            <a:off x="6498373" y="2574197"/>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9" name="48 Conector recto"/>
          <p:cNvCxnSpPr/>
          <p:nvPr/>
        </p:nvCxnSpPr>
        <p:spPr bwMode="auto">
          <a:xfrm rot="5400000">
            <a:off x="8284323" y="2574197"/>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6" name="55 Conector recto"/>
          <p:cNvCxnSpPr>
            <a:endCxn id="21" idx="0"/>
          </p:cNvCxnSpPr>
          <p:nvPr/>
        </p:nvCxnSpPr>
        <p:spPr bwMode="auto">
          <a:xfrm rot="16200000" flipH="1">
            <a:off x="839365" y="3589736"/>
            <a:ext cx="500064" cy="35719"/>
          </a:xfrm>
          <a:prstGeom prst="line">
            <a:avLst/>
          </a:prstGeom>
          <a:noFill/>
          <a:ln>
            <a:solidFill>
              <a:schemeClr val="dk1"/>
            </a:solidFill>
          </a:ln>
          <a:effectLst/>
          <a:scene3d>
            <a:camera prst="orthographicFront">
              <a:rot lat="2400000" lon="0" rev="0"/>
            </a:camera>
            <a:lightRig rig="threePt" dir="t"/>
          </a:scene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7" name="56 Conector recto"/>
          <p:cNvCxnSpPr/>
          <p:nvPr/>
        </p:nvCxnSpPr>
        <p:spPr bwMode="auto">
          <a:xfrm rot="16200000" flipH="1">
            <a:off x="2160968" y="3411141"/>
            <a:ext cx="857255" cy="35719"/>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2" name="61 Conector recto"/>
          <p:cNvCxnSpPr/>
          <p:nvPr/>
        </p:nvCxnSpPr>
        <p:spPr bwMode="auto">
          <a:xfrm rot="5400000">
            <a:off x="5293451" y="3782149"/>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4" name="63 Conector recto"/>
          <p:cNvCxnSpPr/>
          <p:nvPr/>
        </p:nvCxnSpPr>
        <p:spPr bwMode="auto">
          <a:xfrm rot="5400000">
            <a:off x="7643834" y="3429000"/>
            <a:ext cx="857256"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7" name="66 Conector recto"/>
          <p:cNvCxnSpPr/>
          <p:nvPr/>
        </p:nvCxnSpPr>
        <p:spPr bwMode="auto">
          <a:xfrm>
            <a:off x="1142976" y="3786190"/>
            <a:ext cx="6929486"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71" name="70 Conector recto"/>
          <p:cNvCxnSpPr/>
          <p:nvPr/>
        </p:nvCxnSpPr>
        <p:spPr bwMode="auto">
          <a:xfrm rot="5400000">
            <a:off x="1780289" y="5710975"/>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72" name="71 Conector recto"/>
          <p:cNvCxnSpPr/>
          <p:nvPr/>
        </p:nvCxnSpPr>
        <p:spPr bwMode="auto">
          <a:xfrm rot="5400000">
            <a:off x="3353513" y="5707151"/>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73" name="72 Conector recto"/>
          <p:cNvCxnSpPr/>
          <p:nvPr/>
        </p:nvCxnSpPr>
        <p:spPr bwMode="auto">
          <a:xfrm rot="5400000">
            <a:off x="4853711" y="5707151"/>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74" name="73 Conector recto"/>
          <p:cNvCxnSpPr/>
          <p:nvPr/>
        </p:nvCxnSpPr>
        <p:spPr bwMode="auto">
          <a:xfrm rot="5400000">
            <a:off x="7068289" y="5707151"/>
            <a:ext cx="149370"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75" name="74 Flecha arriba"/>
          <p:cNvSpPr/>
          <p:nvPr/>
        </p:nvSpPr>
        <p:spPr bwMode="auto">
          <a:xfrm>
            <a:off x="2643174" y="5500702"/>
            <a:ext cx="3714776" cy="142876"/>
          </a:xfrm>
          <a:prstGeom prst="upArrow">
            <a:avLst/>
          </a:prstGeom>
          <a:solidFill>
            <a:srgbClr val="0070C0"/>
          </a:solidFill>
          <a:ln>
            <a:solidFill>
              <a:schemeClr val="dk1"/>
            </a:solidFil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20000"/>
              </a:spcBef>
              <a:spcAft>
                <a:spcPct val="0"/>
              </a:spcAft>
              <a:buClrTx/>
              <a:buSzTx/>
              <a:buFontTx/>
              <a:buNone/>
              <a:tabLst/>
            </a:pPr>
            <a:endParaRPr kumimoji="0" lang="es-E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cxnSp>
        <p:nvCxnSpPr>
          <p:cNvPr id="77" name="76 Conector recto"/>
          <p:cNvCxnSpPr/>
          <p:nvPr/>
        </p:nvCxnSpPr>
        <p:spPr bwMode="auto">
          <a:xfrm>
            <a:off x="1857356" y="5643578"/>
            <a:ext cx="5286412" cy="1588"/>
          </a:xfrm>
          <a:prstGeom prst="line">
            <a:avLst/>
          </a:prstGeom>
          <a:noFill/>
          <a:ln>
            <a:solidFill>
              <a:schemeClr val="dk1"/>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s-ES" b="1" dirty="0" smtClean="0"/>
              <a:t>Ejemplos: árbol de problemas, </a:t>
            </a:r>
            <a:r>
              <a:rPr lang="es-ES" b="1" dirty="0" err="1" smtClean="0"/>
              <a:t>Viet</a:t>
            </a:r>
            <a:r>
              <a:rPr lang="es-ES" b="1" dirty="0" smtClean="0"/>
              <a:t> </a:t>
            </a:r>
            <a:r>
              <a:rPr lang="es-ES" b="1" dirty="0" err="1" smtClean="0"/>
              <a:t>Nam</a:t>
            </a:r>
            <a:r>
              <a:rPr lang="es-ES" b="1" dirty="0" smtClean="0"/>
              <a:t> </a:t>
            </a:r>
          </a:p>
        </p:txBody>
      </p:sp>
      <p:sp>
        <p:nvSpPr>
          <p:cNvPr id="4" name="3 CuadroTexto"/>
          <p:cNvSpPr txBox="1"/>
          <p:nvPr/>
        </p:nvSpPr>
        <p:spPr>
          <a:xfrm>
            <a:off x="928662" y="1643050"/>
            <a:ext cx="7429552" cy="400110"/>
          </a:xfrm>
          <a:prstGeom prst="rect">
            <a:avLst/>
          </a:prstGeom>
          <a:solidFill>
            <a:srgbClr val="CE2408"/>
          </a:solidFill>
          <a:ln cap="rnd"/>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s-ES_tradnl" sz="1000" b="1" dirty="0" smtClean="0">
                <a:solidFill>
                  <a:schemeClr val="bg1"/>
                </a:solidFill>
              </a:rPr>
              <a:t>La violencia contra las mujeres es un problema muy extendido en </a:t>
            </a:r>
            <a:r>
              <a:rPr lang="es-ES_tradnl" sz="1000" b="1" dirty="0" err="1" smtClean="0">
                <a:solidFill>
                  <a:schemeClr val="bg1"/>
                </a:solidFill>
              </a:rPr>
              <a:t>Viet</a:t>
            </a:r>
            <a:r>
              <a:rPr lang="es-ES_tradnl" sz="1000" b="1" dirty="0" smtClean="0">
                <a:solidFill>
                  <a:schemeClr val="bg1"/>
                </a:solidFill>
              </a:rPr>
              <a:t> </a:t>
            </a:r>
            <a:r>
              <a:rPr lang="es-ES_tradnl" sz="1000" b="1" dirty="0" err="1" smtClean="0">
                <a:solidFill>
                  <a:schemeClr val="bg1"/>
                </a:solidFill>
              </a:rPr>
              <a:t>Nam</a:t>
            </a:r>
            <a:r>
              <a:rPr lang="es-ES_tradnl" sz="1000" b="1" dirty="0" smtClean="0">
                <a:solidFill>
                  <a:schemeClr val="bg1"/>
                </a:solidFill>
              </a:rPr>
              <a:t>, pero no existe una respuesta </a:t>
            </a:r>
            <a:r>
              <a:rPr lang="es-ES_tradnl" sz="1000" b="1" dirty="0" err="1" smtClean="0">
                <a:solidFill>
                  <a:schemeClr val="bg1"/>
                </a:solidFill>
              </a:rPr>
              <a:t>plurisectorial</a:t>
            </a:r>
            <a:r>
              <a:rPr lang="es-ES_tradnl" sz="1000" b="1" dirty="0" smtClean="0">
                <a:solidFill>
                  <a:schemeClr val="bg1"/>
                </a:solidFill>
              </a:rPr>
              <a:t> estructurada a escala nacional que incluya la prevención, la protección y la asistencia a las víctimas.</a:t>
            </a:r>
            <a:endParaRPr lang="es-ES" sz="1000" b="1" dirty="0">
              <a:solidFill>
                <a:schemeClr val="bg1"/>
              </a:solidFill>
            </a:endParaRPr>
          </a:p>
        </p:txBody>
      </p:sp>
      <p:sp>
        <p:nvSpPr>
          <p:cNvPr id="5" name="4 CuadroTexto"/>
          <p:cNvSpPr txBox="1"/>
          <p:nvPr/>
        </p:nvSpPr>
        <p:spPr>
          <a:xfrm>
            <a:off x="642910" y="2285992"/>
            <a:ext cx="2286016" cy="507831"/>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Débil aplicación de la Ley de lucha contra la violencia doméstica y de otras leyes relacionadas con el género</a:t>
            </a:r>
            <a:endParaRPr lang="es-ES" sz="900" b="1" dirty="0">
              <a:solidFill>
                <a:schemeClr val="bg1"/>
              </a:solidFill>
            </a:endParaRPr>
          </a:p>
        </p:txBody>
      </p:sp>
      <p:sp>
        <p:nvSpPr>
          <p:cNvPr id="6" name="5 CuadroTexto"/>
          <p:cNvSpPr txBox="1"/>
          <p:nvPr/>
        </p:nvSpPr>
        <p:spPr>
          <a:xfrm>
            <a:off x="3428992" y="2857496"/>
            <a:ext cx="2428892" cy="646331"/>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Inexistencia de un paquete integral mínimo de prevención de la violencia de género, tratamiento, protección y ayuda a las víctimas</a:t>
            </a:r>
            <a:endParaRPr lang="es-ES" sz="900" b="1" dirty="0">
              <a:solidFill>
                <a:schemeClr val="bg1"/>
              </a:solidFill>
            </a:endParaRPr>
          </a:p>
        </p:txBody>
      </p:sp>
      <p:sp>
        <p:nvSpPr>
          <p:cNvPr id="7" name="6 CuadroTexto"/>
          <p:cNvSpPr txBox="1"/>
          <p:nvPr/>
        </p:nvSpPr>
        <p:spPr>
          <a:xfrm>
            <a:off x="7000892" y="2285992"/>
            <a:ext cx="1285884" cy="646331"/>
          </a:xfrm>
          <a:prstGeom prst="rect">
            <a:avLst/>
          </a:prstGeom>
          <a:solidFill>
            <a:schemeClr val="accent2">
              <a:lumMod val="60000"/>
              <a:lumOff val="40000"/>
            </a:schemeClr>
          </a:solidFill>
        </p:spPr>
        <p:txBody>
          <a:bodyPr wrap="square" rtlCol="0">
            <a:spAutoFit/>
          </a:bodyPr>
          <a:lstStyle/>
          <a:p>
            <a:pPr algn="ctr"/>
            <a:r>
              <a:rPr lang="es-ES_tradnl" sz="900" b="1" dirty="0" smtClean="0">
                <a:solidFill>
                  <a:schemeClr val="bg1"/>
                </a:solidFill>
              </a:rPr>
              <a:t>Dependencia económica de la mujer con respecto al hombre</a:t>
            </a:r>
            <a:endParaRPr lang="es-ES" sz="900" b="1" dirty="0">
              <a:solidFill>
                <a:schemeClr val="bg1"/>
              </a:solidFill>
            </a:endParaRPr>
          </a:p>
        </p:txBody>
      </p:sp>
      <p:sp>
        <p:nvSpPr>
          <p:cNvPr id="8" name="7 CuadroTexto"/>
          <p:cNvSpPr txBox="1"/>
          <p:nvPr/>
        </p:nvSpPr>
        <p:spPr>
          <a:xfrm>
            <a:off x="795310" y="2833212"/>
            <a:ext cx="2276492" cy="738664"/>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Escaso conocimiento de las leyes de igualdad de género por parte de la población (Ley de igualdad de género y  Ley sobre la prevención y el control de la violencia doméstica) así como de otras leyes relacionadas con la violencia de género</a:t>
            </a:r>
            <a:endParaRPr lang="es-ES" sz="700" b="1" dirty="0">
              <a:solidFill>
                <a:schemeClr val="bg1"/>
              </a:solidFill>
            </a:endParaRPr>
          </a:p>
        </p:txBody>
      </p:sp>
      <p:sp>
        <p:nvSpPr>
          <p:cNvPr id="10" name="9 CuadroTexto"/>
          <p:cNvSpPr txBox="1"/>
          <p:nvPr/>
        </p:nvSpPr>
        <p:spPr>
          <a:xfrm>
            <a:off x="785786" y="5034660"/>
            <a:ext cx="2286016" cy="415498"/>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Ausencia de un sistema de recogida de datos armonizado y fiable sobre la violencia de género (gestión y registro de datos)</a:t>
            </a:r>
            <a:endParaRPr lang="es-ES" sz="700" b="1" dirty="0">
              <a:solidFill>
                <a:schemeClr val="bg1"/>
              </a:solidFill>
            </a:endParaRPr>
          </a:p>
        </p:txBody>
      </p:sp>
      <p:sp>
        <p:nvSpPr>
          <p:cNvPr id="11" name="10 CuadroTexto"/>
          <p:cNvSpPr txBox="1"/>
          <p:nvPr/>
        </p:nvSpPr>
        <p:spPr>
          <a:xfrm>
            <a:off x="785786" y="4690600"/>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educación y conocimiento en materia de igualdad de género</a:t>
            </a:r>
            <a:endParaRPr lang="es-ES" sz="700" b="1" dirty="0">
              <a:solidFill>
                <a:schemeClr val="bg1"/>
              </a:solidFill>
            </a:endParaRPr>
          </a:p>
        </p:txBody>
      </p:sp>
      <p:sp>
        <p:nvSpPr>
          <p:cNvPr id="12" name="11 CuadroTexto"/>
          <p:cNvSpPr txBox="1"/>
          <p:nvPr/>
        </p:nvSpPr>
        <p:spPr>
          <a:xfrm>
            <a:off x="785786" y="4248842"/>
            <a:ext cx="2286016" cy="415498"/>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participación comunitaria en la aplicación de las leyes relacionadas con la violencia de género</a:t>
            </a:r>
            <a:endParaRPr lang="es-ES" sz="700" b="1" dirty="0">
              <a:solidFill>
                <a:schemeClr val="bg1"/>
              </a:solidFill>
            </a:endParaRPr>
          </a:p>
        </p:txBody>
      </p:sp>
      <p:sp>
        <p:nvSpPr>
          <p:cNvPr id="13" name="12 CuadroTexto"/>
          <p:cNvSpPr txBox="1"/>
          <p:nvPr/>
        </p:nvSpPr>
        <p:spPr>
          <a:xfrm>
            <a:off x="785786" y="3621289"/>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vinculación entre las iniciativas experimentales y la formulación de políticas</a:t>
            </a:r>
            <a:endParaRPr lang="es-ES" sz="700" b="1" dirty="0">
              <a:solidFill>
                <a:schemeClr val="bg1"/>
              </a:solidFill>
            </a:endParaRPr>
          </a:p>
        </p:txBody>
      </p:sp>
      <p:sp>
        <p:nvSpPr>
          <p:cNvPr id="14" name="13 CuadroTexto"/>
          <p:cNvSpPr txBox="1"/>
          <p:nvPr/>
        </p:nvSpPr>
        <p:spPr>
          <a:xfrm>
            <a:off x="785786" y="5476418"/>
            <a:ext cx="2286016" cy="738664"/>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Debilidad de los mecanismos de coordinación y del marco de seguimiento y evaluación de la aplicación de las leyes de igualdad de género y de lucha contra la violencia de género, y de los programas de intervención en materia de violencia de género</a:t>
            </a:r>
            <a:endParaRPr lang="es-ES" sz="700" b="1" dirty="0">
              <a:solidFill>
                <a:schemeClr val="bg1"/>
              </a:solidFill>
            </a:endParaRPr>
          </a:p>
        </p:txBody>
      </p:sp>
      <p:sp>
        <p:nvSpPr>
          <p:cNvPr id="15" name="14 CuadroTexto"/>
          <p:cNvSpPr txBox="1"/>
          <p:nvPr/>
        </p:nvSpPr>
        <p:spPr>
          <a:xfrm>
            <a:off x="3571868" y="3621289"/>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Ausencia de una respuesta </a:t>
            </a:r>
            <a:r>
              <a:rPr lang="es-ES_tradnl" sz="700" b="1" dirty="0" err="1" smtClean="0">
                <a:solidFill>
                  <a:schemeClr val="bg1"/>
                </a:solidFill>
              </a:rPr>
              <a:t>plurisectorial</a:t>
            </a:r>
            <a:r>
              <a:rPr lang="es-ES_tradnl" sz="700" b="1" dirty="0" smtClean="0">
                <a:solidFill>
                  <a:schemeClr val="bg1"/>
                </a:solidFill>
              </a:rPr>
              <a:t> estructurada frente a la violencia de género</a:t>
            </a:r>
            <a:endParaRPr lang="es-ES" sz="700" b="1" dirty="0">
              <a:solidFill>
                <a:schemeClr val="bg1"/>
              </a:solidFill>
            </a:endParaRPr>
          </a:p>
        </p:txBody>
      </p:sp>
      <p:sp>
        <p:nvSpPr>
          <p:cNvPr id="16" name="15 CuadroTexto"/>
          <p:cNvSpPr txBox="1"/>
          <p:nvPr/>
        </p:nvSpPr>
        <p:spPr>
          <a:xfrm>
            <a:off x="3571868" y="4000504"/>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recursos (económicos, humanos, etc.) para la intervención y la respuesta</a:t>
            </a:r>
            <a:endParaRPr lang="es-ES" sz="700" b="1" dirty="0">
              <a:solidFill>
                <a:schemeClr val="bg1"/>
              </a:solidFill>
            </a:endParaRPr>
          </a:p>
        </p:txBody>
      </p:sp>
      <p:sp>
        <p:nvSpPr>
          <p:cNvPr id="17" name="16 CuadroTexto"/>
          <p:cNvSpPr txBox="1"/>
          <p:nvPr/>
        </p:nvSpPr>
        <p:spPr>
          <a:xfrm>
            <a:off x="3571868" y="4357694"/>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leyes y reglamentos adecuados sobre violencia de género</a:t>
            </a:r>
            <a:endParaRPr lang="es-ES" sz="700" b="1" dirty="0">
              <a:solidFill>
                <a:schemeClr val="bg1"/>
              </a:solidFill>
            </a:endParaRPr>
          </a:p>
        </p:txBody>
      </p:sp>
      <p:sp>
        <p:nvSpPr>
          <p:cNvPr id="18" name="17 CuadroTexto"/>
          <p:cNvSpPr txBox="1"/>
          <p:nvPr/>
        </p:nvSpPr>
        <p:spPr>
          <a:xfrm>
            <a:off x="3571868" y="5786454"/>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Bajo presupuesto público destinado a la prevención y el control de la violencia doméstica</a:t>
            </a:r>
            <a:endParaRPr lang="es-ES" sz="700" b="1" dirty="0">
              <a:solidFill>
                <a:schemeClr val="bg1"/>
              </a:solidFill>
            </a:endParaRPr>
          </a:p>
        </p:txBody>
      </p:sp>
      <p:sp>
        <p:nvSpPr>
          <p:cNvPr id="19" name="18 CuadroTexto"/>
          <p:cNvSpPr txBox="1"/>
          <p:nvPr/>
        </p:nvSpPr>
        <p:spPr>
          <a:xfrm>
            <a:off x="3571868" y="4714884"/>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Menores oportunidades educativas para las mujeres que para los hombres</a:t>
            </a:r>
            <a:endParaRPr lang="es-ES" sz="700" b="1" dirty="0">
              <a:solidFill>
                <a:schemeClr val="bg1"/>
              </a:solidFill>
            </a:endParaRPr>
          </a:p>
        </p:txBody>
      </p:sp>
      <p:sp>
        <p:nvSpPr>
          <p:cNvPr id="20" name="19 CuadroTexto"/>
          <p:cNvSpPr txBox="1"/>
          <p:nvPr/>
        </p:nvSpPr>
        <p:spPr>
          <a:xfrm>
            <a:off x="3571868" y="5072074"/>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Escasa actuación y apoyo por parte de la sociedad civil</a:t>
            </a:r>
            <a:endParaRPr lang="es-ES" sz="700" b="1" dirty="0">
              <a:solidFill>
                <a:schemeClr val="bg1"/>
              </a:solidFill>
            </a:endParaRPr>
          </a:p>
        </p:txBody>
      </p:sp>
      <p:sp>
        <p:nvSpPr>
          <p:cNvPr id="21" name="20 CuadroTexto"/>
          <p:cNvSpPr txBox="1"/>
          <p:nvPr/>
        </p:nvSpPr>
        <p:spPr>
          <a:xfrm>
            <a:off x="3571868" y="5429264"/>
            <a:ext cx="2357454"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participación de los hombres y los niños varones a la hora de abordar la violencia de género</a:t>
            </a:r>
            <a:endParaRPr lang="es-ES" sz="700" b="1" dirty="0">
              <a:solidFill>
                <a:schemeClr val="bg1"/>
              </a:solidFill>
            </a:endParaRPr>
          </a:p>
        </p:txBody>
      </p:sp>
      <p:sp>
        <p:nvSpPr>
          <p:cNvPr id="22" name="21 CuadroTexto"/>
          <p:cNvSpPr txBox="1"/>
          <p:nvPr/>
        </p:nvSpPr>
        <p:spPr>
          <a:xfrm>
            <a:off x="7215206" y="3000372"/>
            <a:ext cx="1857388"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Barreras para el acceso de las mujeres al mercado de trabajo</a:t>
            </a:r>
            <a:endParaRPr lang="es-ES" sz="700" b="1" dirty="0">
              <a:solidFill>
                <a:schemeClr val="bg1"/>
              </a:solidFill>
            </a:endParaRPr>
          </a:p>
        </p:txBody>
      </p:sp>
      <p:sp>
        <p:nvSpPr>
          <p:cNvPr id="23" name="22 CuadroTexto"/>
          <p:cNvSpPr txBox="1"/>
          <p:nvPr/>
        </p:nvSpPr>
        <p:spPr>
          <a:xfrm>
            <a:off x="7215206" y="3500438"/>
            <a:ext cx="1857388" cy="415498"/>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Doble carga de trabajo impuesta a las mujeres (trabajo productivo y reproductivo)</a:t>
            </a:r>
            <a:endParaRPr lang="es-ES" sz="700" b="1" dirty="0">
              <a:solidFill>
                <a:schemeClr val="bg1"/>
              </a:solidFill>
            </a:endParaRPr>
          </a:p>
        </p:txBody>
      </p:sp>
      <p:sp>
        <p:nvSpPr>
          <p:cNvPr id="24" name="23 CuadroTexto"/>
          <p:cNvSpPr txBox="1"/>
          <p:nvPr/>
        </p:nvSpPr>
        <p:spPr>
          <a:xfrm>
            <a:off x="7215206" y="4000504"/>
            <a:ext cx="1857388" cy="415498"/>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Los hombres perciben un salario mayor que las mujeres por el mismo trabajo</a:t>
            </a:r>
            <a:endParaRPr lang="es-ES" sz="700" b="1" dirty="0">
              <a:solidFill>
                <a:schemeClr val="bg1"/>
              </a:solidFill>
            </a:endParaRPr>
          </a:p>
        </p:txBody>
      </p:sp>
      <p:sp>
        <p:nvSpPr>
          <p:cNvPr id="25" name="24 CuadroTexto"/>
          <p:cNvSpPr txBox="1"/>
          <p:nvPr/>
        </p:nvSpPr>
        <p:spPr>
          <a:xfrm>
            <a:off x="7215206" y="5299518"/>
            <a:ext cx="1857388"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Menores oportunidades profesionales para las mujeres</a:t>
            </a:r>
            <a:endParaRPr lang="es-ES" sz="700" b="1" dirty="0">
              <a:solidFill>
                <a:schemeClr val="bg1"/>
              </a:solidFill>
            </a:endParaRPr>
          </a:p>
        </p:txBody>
      </p:sp>
      <p:sp>
        <p:nvSpPr>
          <p:cNvPr id="26" name="25 CuadroTexto"/>
          <p:cNvSpPr txBox="1"/>
          <p:nvPr/>
        </p:nvSpPr>
        <p:spPr>
          <a:xfrm>
            <a:off x="7215206" y="4478545"/>
            <a:ext cx="1857388"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Escasa representación de mujeres en puestos de liderazgo</a:t>
            </a:r>
            <a:endParaRPr lang="es-ES" sz="700" b="1" dirty="0">
              <a:solidFill>
                <a:schemeClr val="bg1"/>
              </a:solidFill>
            </a:endParaRPr>
          </a:p>
        </p:txBody>
      </p:sp>
      <p:sp>
        <p:nvSpPr>
          <p:cNvPr id="27" name="26 CuadroTexto"/>
          <p:cNvSpPr txBox="1"/>
          <p:nvPr/>
        </p:nvSpPr>
        <p:spPr>
          <a:xfrm>
            <a:off x="7215206" y="4835735"/>
            <a:ext cx="1857388" cy="415498"/>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Las mujeres disfrutan de menores oportunidades que los hombres para encontrar un trabajo adecuado</a:t>
            </a:r>
            <a:endParaRPr lang="es-ES" sz="700" b="1" dirty="0">
              <a:solidFill>
                <a:schemeClr val="bg1"/>
              </a:solidFill>
            </a:endParaRPr>
          </a:p>
        </p:txBody>
      </p:sp>
      <p:cxnSp>
        <p:nvCxnSpPr>
          <p:cNvPr id="29" name="28 Conector recto"/>
          <p:cNvCxnSpPr/>
          <p:nvPr/>
        </p:nvCxnSpPr>
        <p:spPr bwMode="auto">
          <a:xfrm rot="5400000">
            <a:off x="-892213" y="4321975"/>
            <a:ext cx="3071040" cy="794"/>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1" name="30 Conector recto"/>
          <p:cNvCxnSpPr/>
          <p:nvPr/>
        </p:nvCxnSpPr>
        <p:spPr bwMode="auto">
          <a:xfrm rot="5400000">
            <a:off x="2215340" y="4714884"/>
            <a:ext cx="2428892" cy="1588"/>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3" name="32 Conector recto"/>
          <p:cNvCxnSpPr/>
          <p:nvPr/>
        </p:nvCxnSpPr>
        <p:spPr bwMode="auto">
          <a:xfrm rot="5400000">
            <a:off x="5857089" y="4142586"/>
            <a:ext cx="2428892" cy="1588"/>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5" name="34 Conector recto"/>
          <p:cNvCxnSpPr>
            <a:endCxn id="8" idx="1"/>
          </p:cNvCxnSpPr>
          <p:nvPr/>
        </p:nvCxnSpPr>
        <p:spPr bwMode="auto">
          <a:xfrm flipV="1">
            <a:off x="642910" y="3202544"/>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6" name="35 Conector recto"/>
          <p:cNvCxnSpPr/>
          <p:nvPr/>
        </p:nvCxnSpPr>
        <p:spPr bwMode="auto">
          <a:xfrm flipV="1">
            <a:off x="642910" y="377404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7" name="36 Conector recto"/>
          <p:cNvCxnSpPr/>
          <p:nvPr/>
        </p:nvCxnSpPr>
        <p:spPr bwMode="auto">
          <a:xfrm flipV="1">
            <a:off x="642910" y="413123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8" name="37 Conector recto"/>
          <p:cNvCxnSpPr/>
          <p:nvPr/>
        </p:nvCxnSpPr>
        <p:spPr bwMode="auto">
          <a:xfrm flipV="1">
            <a:off x="642910" y="448842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9" name="38 Conector recto"/>
          <p:cNvCxnSpPr/>
          <p:nvPr/>
        </p:nvCxnSpPr>
        <p:spPr bwMode="auto">
          <a:xfrm flipV="1">
            <a:off x="642910" y="4917056"/>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0" name="39 Conector recto"/>
          <p:cNvCxnSpPr/>
          <p:nvPr/>
        </p:nvCxnSpPr>
        <p:spPr bwMode="auto">
          <a:xfrm flipV="1">
            <a:off x="642910" y="548856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
        <p:nvSpPr>
          <p:cNvPr id="41" name="40 CuadroTexto"/>
          <p:cNvSpPr txBox="1"/>
          <p:nvPr/>
        </p:nvSpPr>
        <p:spPr>
          <a:xfrm>
            <a:off x="785786" y="3929066"/>
            <a:ext cx="2286016" cy="307777"/>
          </a:xfrm>
          <a:prstGeom prst="rect">
            <a:avLst/>
          </a:prstGeom>
          <a:solidFill>
            <a:schemeClr val="accent1">
              <a:lumMod val="75000"/>
            </a:schemeClr>
          </a:solidFill>
        </p:spPr>
        <p:txBody>
          <a:bodyPr wrap="square" rtlCol="0">
            <a:spAutoFit/>
          </a:bodyPr>
          <a:lstStyle/>
          <a:p>
            <a:pPr algn="ctr"/>
            <a:r>
              <a:rPr lang="es-ES_tradnl" sz="700" b="1" dirty="0" smtClean="0">
                <a:solidFill>
                  <a:schemeClr val="bg1"/>
                </a:solidFill>
              </a:rPr>
              <a:t>Falta de conocimiento de los derechos de las mujeres y las niñas</a:t>
            </a:r>
            <a:endParaRPr lang="es-ES" sz="700" b="1" dirty="0">
              <a:solidFill>
                <a:schemeClr val="bg1"/>
              </a:solidFill>
            </a:endParaRPr>
          </a:p>
        </p:txBody>
      </p:sp>
      <p:cxnSp>
        <p:nvCxnSpPr>
          <p:cNvPr id="43" name="42 Conector recto"/>
          <p:cNvCxnSpPr/>
          <p:nvPr/>
        </p:nvCxnSpPr>
        <p:spPr bwMode="auto">
          <a:xfrm flipV="1">
            <a:off x="642910" y="584575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4" name="43 Conector recto"/>
          <p:cNvCxnSpPr/>
          <p:nvPr/>
        </p:nvCxnSpPr>
        <p:spPr bwMode="auto">
          <a:xfrm flipV="1">
            <a:off x="3419468" y="377404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5" name="44 Conector recto"/>
          <p:cNvCxnSpPr/>
          <p:nvPr/>
        </p:nvCxnSpPr>
        <p:spPr bwMode="auto">
          <a:xfrm flipV="1">
            <a:off x="3419468" y="414338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6" name="45 Conector recto"/>
          <p:cNvCxnSpPr/>
          <p:nvPr/>
        </p:nvCxnSpPr>
        <p:spPr bwMode="auto">
          <a:xfrm flipV="1">
            <a:off x="3419468" y="450057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7" name="46 Conector recto"/>
          <p:cNvCxnSpPr/>
          <p:nvPr/>
        </p:nvCxnSpPr>
        <p:spPr bwMode="auto">
          <a:xfrm flipV="1">
            <a:off x="3419468" y="485776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8" name="47 Conector recto"/>
          <p:cNvCxnSpPr/>
          <p:nvPr/>
        </p:nvCxnSpPr>
        <p:spPr bwMode="auto">
          <a:xfrm flipV="1">
            <a:off x="3419468" y="521495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9" name="48 Conector recto"/>
          <p:cNvCxnSpPr/>
          <p:nvPr/>
        </p:nvCxnSpPr>
        <p:spPr bwMode="auto">
          <a:xfrm flipV="1">
            <a:off x="3419468" y="557214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0" name="49 Conector recto"/>
          <p:cNvCxnSpPr/>
          <p:nvPr/>
        </p:nvCxnSpPr>
        <p:spPr bwMode="auto">
          <a:xfrm flipV="1">
            <a:off x="3419468" y="5929330"/>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1" name="50 Conector recto"/>
          <p:cNvCxnSpPr/>
          <p:nvPr/>
        </p:nvCxnSpPr>
        <p:spPr bwMode="auto">
          <a:xfrm flipV="1">
            <a:off x="7072330" y="314324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2" name="51 Conector recto"/>
          <p:cNvCxnSpPr/>
          <p:nvPr/>
        </p:nvCxnSpPr>
        <p:spPr bwMode="auto">
          <a:xfrm flipV="1">
            <a:off x="7072330" y="3714752"/>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3" name="52 Conector recto"/>
          <p:cNvCxnSpPr/>
          <p:nvPr/>
        </p:nvCxnSpPr>
        <p:spPr bwMode="auto">
          <a:xfrm flipV="1">
            <a:off x="7072330" y="4214818"/>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4" name="53 Conector recto"/>
          <p:cNvCxnSpPr/>
          <p:nvPr/>
        </p:nvCxnSpPr>
        <p:spPr bwMode="auto">
          <a:xfrm flipV="1">
            <a:off x="7072330" y="4631304"/>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5" name="54 Conector recto"/>
          <p:cNvCxnSpPr/>
          <p:nvPr/>
        </p:nvCxnSpPr>
        <p:spPr bwMode="auto">
          <a:xfrm flipV="1">
            <a:off x="7072330" y="4988494"/>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6" name="55 Conector recto"/>
          <p:cNvCxnSpPr/>
          <p:nvPr/>
        </p:nvCxnSpPr>
        <p:spPr bwMode="auto">
          <a:xfrm flipV="1">
            <a:off x="7072330" y="5345684"/>
            <a:ext cx="152400" cy="12142"/>
          </a:xfrm>
          <a:prstGeom prst="line">
            <a:avLst/>
          </a:prstGeom>
          <a:noFill/>
          <a:ln w="25400">
            <a:solidFill>
              <a:schemeClr val="accent1">
                <a:lumMod val="75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8" name="57 Conector recto"/>
          <p:cNvCxnSpPr>
            <a:stCxn id="4" idx="2"/>
            <a:endCxn id="6" idx="0"/>
          </p:cNvCxnSpPr>
          <p:nvPr/>
        </p:nvCxnSpPr>
        <p:spPr bwMode="auto">
          <a:xfrm rot="5400000">
            <a:off x="4236270" y="2450328"/>
            <a:ext cx="814336" cy="1588"/>
          </a:xfrm>
          <a:prstGeom prst="line">
            <a:avLst/>
          </a:prstGeom>
          <a:noFill/>
          <a:ln w="25400">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4" name="63 Conector recto"/>
          <p:cNvCxnSpPr>
            <a:stCxn id="5" idx="0"/>
            <a:endCxn id="7" idx="0"/>
          </p:cNvCxnSpPr>
          <p:nvPr/>
        </p:nvCxnSpPr>
        <p:spPr bwMode="auto">
          <a:xfrm rot="5400000" flipH="1" flipV="1">
            <a:off x="4714876" y="-642966"/>
            <a:ext cx="1588" cy="5857916"/>
          </a:xfrm>
          <a:prstGeom prst="line">
            <a:avLst/>
          </a:prstGeom>
          <a:noFill/>
          <a:ln w="25400">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s-ES" b="1" dirty="0" smtClean="0"/>
              <a:t>Ejemplos: árbol de problemas, </a:t>
            </a:r>
            <a:r>
              <a:rPr lang="es-ES" b="1" dirty="0" err="1" smtClean="0"/>
              <a:t>Viet</a:t>
            </a:r>
            <a:r>
              <a:rPr lang="es-ES" b="1" dirty="0" smtClean="0"/>
              <a:t> </a:t>
            </a:r>
            <a:r>
              <a:rPr lang="es-ES" b="1" dirty="0" err="1" smtClean="0"/>
              <a:t>Nam</a:t>
            </a:r>
            <a:endParaRPr lang="es-ES" b="1" dirty="0" smtClean="0"/>
          </a:p>
        </p:txBody>
      </p:sp>
      <p:sp>
        <p:nvSpPr>
          <p:cNvPr id="6" name="5 CuadroTexto"/>
          <p:cNvSpPr txBox="1"/>
          <p:nvPr/>
        </p:nvSpPr>
        <p:spPr>
          <a:xfrm>
            <a:off x="3500430" y="1571612"/>
            <a:ext cx="2500330" cy="415498"/>
          </a:xfrm>
          <a:prstGeom prst="rect">
            <a:avLst/>
          </a:prstGeom>
          <a:solidFill>
            <a:srgbClr val="FFFF99"/>
          </a:solidFill>
        </p:spPr>
        <p:txBody>
          <a:bodyPr wrap="square" rtlCol="0">
            <a:spAutoFit/>
          </a:bodyPr>
          <a:lstStyle/>
          <a:p>
            <a:pPr algn="ctr"/>
            <a:r>
              <a:rPr lang="es-ES_tradnl" sz="700" b="1" dirty="0" smtClean="0"/>
              <a:t>La concentración de las mujeres en la economía no estructurada hace que sean vulnerables a diversos riesgos</a:t>
            </a:r>
            <a:endParaRPr lang="es-ES" sz="700" b="1" dirty="0"/>
          </a:p>
        </p:txBody>
      </p:sp>
      <p:sp>
        <p:nvSpPr>
          <p:cNvPr id="7" name="6 CuadroTexto"/>
          <p:cNvSpPr txBox="1"/>
          <p:nvPr/>
        </p:nvSpPr>
        <p:spPr>
          <a:xfrm>
            <a:off x="214282" y="2113326"/>
            <a:ext cx="1428760" cy="307777"/>
          </a:xfrm>
          <a:prstGeom prst="rect">
            <a:avLst/>
          </a:prstGeom>
          <a:solidFill>
            <a:schemeClr val="accent2">
              <a:lumMod val="20000"/>
              <a:lumOff val="80000"/>
            </a:schemeClr>
          </a:solidFill>
        </p:spPr>
        <p:txBody>
          <a:bodyPr wrap="square" rtlCol="0">
            <a:spAutoFit/>
          </a:bodyPr>
          <a:lstStyle/>
          <a:p>
            <a:pPr algn="ctr"/>
            <a:r>
              <a:rPr lang="es-ES_tradnl" sz="700" b="1" dirty="0" smtClean="0"/>
              <a:t>Baja seguridad laboral en determinadas ocupaciones</a:t>
            </a:r>
            <a:endParaRPr lang="es-ES" sz="700" b="1" dirty="0"/>
          </a:p>
        </p:txBody>
      </p:sp>
      <p:sp>
        <p:nvSpPr>
          <p:cNvPr id="8" name="7 CuadroTexto"/>
          <p:cNvSpPr txBox="1"/>
          <p:nvPr/>
        </p:nvSpPr>
        <p:spPr>
          <a:xfrm>
            <a:off x="1714480" y="2113326"/>
            <a:ext cx="1000132" cy="738664"/>
          </a:xfrm>
          <a:prstGeom prst="rect">
            <a:avLst/>
          </a:prstGeom>
          <a:solidFill>
            <a:schemeClr val="accent2">
              <a:lumMod val="20000"/>
              <a:lumOff val="80000"/>
            </a:schemeClr>
          </a:solidFill>
        </p:spPr>
        <p:txBody>
          <a:bodyPr wrap="square" rtlCol="0">
            <a:spAutoFit/>
          </a:bodyPr>
          <a:lstStyle/>
          <a:p>
            <a:pPr algn="ctr"/>
            <a:r>
              <a:rPr lang="es-ES_tradnl" sz="700" b="1" dirty="0" smtClean="0"/>
              <a:t>Ingresos bajos o nulos (la mayoría de las mujeres trabajan para la familia sin remuneración)</a:t>
            </a:r>
            <a:endParaRPr lang="es-ES" sz="700" b="1" dirty="0"/>
          </a:p>
        </p:txBody>
      </p:sp>
      <p:sp>
        <p:nvSpPr>
          <p:cNvPr id="9" name="8 CuadroTexto"/>
          <p:cNvSpPr txBox="1"/>
          <p:nvPr/>
        </p:nvSpPr>
        <p:spPr>
          <a:xfrm>
            <a:off x="3071802" y="2113326"/>
            <a:ext cx="1500198" cy="1061829"/>
          </a:xfrm>
          <a:prstGeom prst="rect">
            <a:avLst/>
          </a:prstGeom>
          <a:solidFill>
            <a:schemeClr val="accent2">
              <a:lumMod val="20000"/>
              <a:lumOff val="80000"/>
            </a:schemeClr>
          </a:solidFill>
        </p:spPr>
        <p:txBody>
          <a:bodyPr wrap="square" rtlCol="0">
            <a:spAutoFit/>
          </a:bodyPr>
          <a:lstStyle/>
          <a:p>
            <a:pPr algn="ctr"/>
            <a:r>
              <a:rPr lang="es-ES_tradnl" sz="700" b="1" dirty="0" smtClean="0"/>
              <a:t>Falta de protección laboral básica (sobre todo en el caso de algunos grupos vulnerables, como las trabajadoras sexuales, migrantes y algunos grupos de trabajadoras domésticas) y condiciones laborales precarias</a:t>
            </a:r>
            <a:endParaRPr lang="es-ES" sz="700" b="1" dirty="0"/>
          </a:p>
        </p:txBody>
      </p:sp>
      <p:sp>
        <p:nvSpPr>
          <p:cNvPr id="10" name="9 CuadroTexto"/>
          <p:cNvSpPr txBox="1"/>
          <p:nvPr/>
        </p:nvSpPr>
        <p:spPr>
          <a:xfrm>
            <a:off x="4643438" y="2113326"/>
            <a:ext cx="1071570" cy="523220"/>
          </a:xfrm>
          <a:prstGeom prst="rect">
            <a:avLst/>
          </a:prstGeom>
          <a:solidFill>
            <a:schemeClr val="accent2">
              <a:lumMod val="20000"/>
              <a:lumOff val="80000"/>
            </a:schemeClr>
          </a:solidFill>
        </p:spPr>
        <p:txBody>
          <a:bodyPr wrap="square" rtlCol="0">
            <a:spAutoFit/>
          </a:bodyPr>
          <a:lstStyle/>
          <a:p>
            <a:pPr algn="ctr"/>
            <a:r>
              <a:rPr lang="es-ES_tradnl" sz="700" b="1" dirty="0" smtClean="0"/>
              <a:t>Acceso limitado a servicios sociales y de salud (sobre todo para los migrantes)</a:t>
            </a:r>
            <a:endParaRPr lang="es-ES" sz="700" b="1" dirty="0"/>
          </a:p>
        </p:txBody>
      </p:sp>
      <p:sp>
        <p:nvSpPr>
          <p:cNvPr id="12" name="11 CuadroTexto"/>
          <p:cNvSpPr txBox="1"/>
          <p:nvPr/>
        </p:nvSpPr>
        <p:spPr>
          <a:xfrm>
            <a:off x="5786446" y="2152857"/>
            <a:ext cx="1071570" cy="1061829"/>
          </a:xfrm>
          <a:prstGeom prst="rect">
            <a:avLst/>
          </a:prstGeom>
          <a:solidFill>
            <a:schemeClr val="accent2">
              <a:lumMod val="20000"/>
              <a:lumOff val="80000"/>
            </a:schemeClr>
          </a:solidFill>
        </p:spPr>
        <p:txBody>
          <a:bodyPr wrap="square" rtlCol="0">
            <a:spAutoFit/>
          </a:bodyPr>
          <a:lstStyle/>
          <a:p>
            <a:pPr algn="ctr"/>
            <a:r>
              <a:rPr lang="es-ES_tradnl" sz="700" b="1" dirty="0" smtClean="0"/>
              <a:t>Las mujeres que trabajan en el sector no estructurado tienen menos tiempo u oportunidades educativas, lo que refuerza su precariedad</a:t>
            </a:r>
            <a:endParaRPr lang="es-ES" sz="700" b="1" dirty="0"/>
          </a:p>
        </p:txBody>
      </p:sp>
      <p:sp>
        <p:nvSpPr>
          <p:cNvPr id="13" name="12 CuadroTexto"/>
          <p:cNvSpPr txBox="1"/>
          <p:nvPr/>
        </p:nvSpPr>
        <p:spPr>
          <a:xfrm>
            <a:off x="6929454" y="2146363"/>
            <a:ext cx="1071570" cy="523220"/>
          </a:xfrm>
          <a:prstGeom prst="rect">
            <a:avLst/>
          </a:prstGeom>
          <a:solidFill>
            <a:schemeClr val="accent5"/>
          </a:solidFill>
        </p:spPr>
        <p:txBody>
          <a:bodyPr wrap="square" rtlCol="0">
            <a:spAutoFit/>
          </a:bodyPr>
          <a:lstStyle/>
          <a:p>
            <a:pPr algn="ctr"/>
            <a:r>
              <a:rPr lang="es-ES_tradnl" sz="700" b="1" dirty="0" smtClean="0"/>
              <a:t>Falta de aptitudes para obtener un trabajo en la economía formal</a:t>
            </a:r>
            <a:endParaRPr lang="es-ES" sz="700" b="1" dirty="0"/>
          </a:p>
        </p:txBody>
      </p:sp>
      <p:sp>
        <p:nvSpPr>
          <p:cNvPr id="14" name="13 CuadroTexto"/>
          <p:cNvSpPr txBox="1"/>
          <p:nvPr/>
        </p:nvSpPr>
        <p:spPr>
          <a:xfrm>
            <a:off x="8072462" y="2146363"/>
            <a:ext cx="1071570" cy="954107"/>
          </a:xfrm>
          <a:prstGeom prst="rect">
            <a:avLst/>
          </a:prstGeom>
          <a:solidFill>
            <a:schemeClr val="accent5"/>
          </a:solidFill>
        </p:spPr>
        <p:txBody>
          <a:bodyPr wrap="square" rtlCol="0">
            <a:spAutoFit/>
          </a:bodyPr>
          <a:lstStyle/>
          <a:p>
            <a:pPr algn="ctr"/>
            <a:r>
              <a:rPr lang="es-ES_tradnl" sz="700" b="1" dirty="0" smtClean="0"/>
              <a:t>Deben compatibilizar la obtención de ingresos con las responsabilidades domésticas, por lo que necesitan flexibilidad</a:t>
            </a:r>
            <a:endParaRPr lang="es-ES" sz="700" b="1" dirty="0"/>
          </a:p>
        </p:txBody>
      </p:sp>
      <p:sp>
        <p:nvSpPr>
          <p:cNvPr id="15" name="14 CuadroTexto"/>
          <p:cNvSpPr txBox="1"/>
          <p:nvPr/>
        </p:nvSpPr>
        <p:spPr>
          <a:xfrm>
            <a:off x="285720" y="3692727"/>
            <a:ext cx="1071570" cy="307777"/>
          </a:xfrm>
          <a:prstGeom prst="rect">
            <a:avLst/>
          </a:prstGeom>
          <a:solidFill>
            <a:srgbClr val="B2DE82"/>
          </a:solidFill>
        </p:spPr>
        <p:txBody>
          <a:bodyPr wrap="square" rtlCol="0">
            <a:spAutoFit/>
          </a:bodyPr>
          <a:lstStyle/>
          <a:p>
            <a:pPr algn="ctr"/>
            <a:r>
              <a:rPr lang="es-ES_tradnl" sz="700" b="1" dirty="0" smtClean="0"/>
              <a:t>Segregación ocupacional</a:t>
            </a:r>
            <a:endParaRPr lang="es-ES" sz="700" b="1" dirty="0"/>
          </a:p>
        </p:txBody>
      </p:sp>
      <p:sp>
        <p:nvSpPr>
          <p:cNvPr id="16" name="15 CuadroTexto"/>
          <p:cNvSpPr txBox="1"/>
          <p:nvPr/>
        </p:nvSpPr>
        <p:spPr>
          <a:xfrm>
            <a:off x="1428728" y="3714752"/>
            <a:ext cx="857256" cy="415498"/>
          </a:xfrm>
          <a:prstGeom prst="rect">
            <a:avLst/>
          </a:prstGeom>
          <a:solidFill>
            <a:srgbClr val="B2DE82"/>
          </a:solidFill>
        </p:spPr>
        <p:txBody>
          <a:bodyPr wrap="square" rtlCol="0">
            <a:spAutoFit/>
          </a:bodyPr>
          <a:lstStyle/>
          <a:p>
            <a:pPr algn="ctr"/>
            <a:r>
              <a:rPr lang="es-ES_tradnl" sz="700" b="1" dirty="0" smtClean="0"/>
              <a:t>Falta de organización y representación</a:t>
            </a:r>
            <a:endParaRPr lang="es-ES" sz="700" b="1" dirty="0"/>
          </a:p>
        </p:txBody>
      </p:sp>
      <p:sp>
        <p:nvSpPr>
          <p:cNvPr id="17" name="16 CuadroTexto"/>
          <p:cNvSpPr txBox="1"/>
          <p:nvPr/>
        </p:nvSpPr>
        <p:spPr>
          <a:xfrm>
            <a:off x="2357422" y="3714752"/>
            <a:ext cx="857256" cy="738664"/>
          </a:xfrm>
          <a:prstGeom prst="rect">
            <a:avLst/>
          </a:prstGeom>
          <a:solidFill>
            <a:srgbClr val="B2DE82"/>
          </a:solidFill>
        </p:spPr>
        <p:txBody>
          <a:bodyPr wrap="square" rtlCol="0">
            <a:spAutoFit/>
          </a:bodyPr>
          <a:lstStyle/>
          <a:p>
            <a:pPr algn="ctr"/>
            <a:r>
              <a:rPr lang="es-ES_tradnl" sz="700" b="1" dirty="0" smtClean="0"/>
              <a:t>Las mujeres (y los hombres) tienen escasos conocimientos sobre sus derechos</a:t>
            </a:r>
            <a:endParaRPr lang="es-ES" sz="700" b="1" dirty="0"/>
          </a:p>
        </p:txBody>
      </p:sp>
      <p:sp>
        <p:nvSpPr>
          <p:cNvPr id="18" name="17 CuadroTexto"/>
          <p:cNvSpPr txBox="1"/>
          <p:nvPr/>
        </p:nvSpPr>
        <p:spPr>
          <a:xfrm>
            <a:off x="1428728" y="4500570"/>
            <a:ext cx="857256" cy="630942"/>
          </a:xfrm>
          <a:prstGeom prst="rect">
            <a:avLst/>
          </a:prstGeom>
          <a:solidFill>
            <a:srgbClr val="B2DE82"/>
          </a:solidFill>
        </p:spPr>
        <p:txBody>
          <a:bodyPr wrap="square" rtlCol="0">
            <a:spAutoFit/>
          </a:bodyPr>
          <a:lstStyle/>
          <a:p>
            <a:pPr algn="ctr"/>
            <a:r>
              <a:rPr lang="es-ES_tradnl" sz="700" b="1" dirty="0" smtClean="0"/>
              <a:t>Las mujeres poseen menor educación y aptitudes más bajas</a:t>
            </a:r>
            <a:endParaRPr lang="es-ES" sz="700" b="1" dirty="0"/>
          </a:p>
        </p:txBody>
      </p:sp>
      <p:sp>
        <p:nvSpPr>
          <p:cNvPr id="19" name="18 CuadroTexto"/>
          <p:cNvSpPr txBox="1"/>
          <p:nvPr/>
        </p:nvSpPr>
        <p:spPr>
          <a:xfrm>
            <a:off x="2357422" y="4500570"/>
            <a:ext cx="857256" cy="630942"/>
          </a:xfrm>
          <a:prstGeom prst="rect">
            <a:avLst/>
          </a:prstGeom>
          <a:solidFill>
            <a:srgbClr val="B2DE82"/>
          </a:solidFill>
        </p:spPr>
        <p:txBody>
          <a:bodyPr wrap="square" rtlCol="0">
            <a:spAutoFit/>
          </a:bodyPr>
          <a:lstStyle/>
          <a:p>
            <a:pPr algn="ctr"/>
            <a:r>
              <a:rPr lang="es-ES_tradnl" sz="700" b="1" dirty="0" smtClean="0"/>
              <a:t>Los puestos de trabajo considerados femeninos no se valoran</a:t>
            </a:r>
            <a:endParaRPr lang="es-ES" sz="700" b="1" dirty="0"/>
          </a:p>
        </p:txBody>
      </p:sp>
      <p:sp>
        <p:nvSpPr>
          <p:cNvPr id="20" name="19 CuadroTexto"/>
          <p:cNvSpPr txBox="1"/>
          <p:nvPr/>
        </p:nvSpPr>
        <p:spPr>
          <a:xfrm>
            <a:off x="3357554" y="3357562"/>
            <a:ext cx="857256" cy="846386"/>
          </a:xfrm>
          <a:prstGeom prst="rect">
            <a:avLst/>
          </a:prstGeom>
          <a:solidFill>
            <a:srgbClr val="B2DE82"/>
          </a:solidFill>
        </p:spPr>
        <p:txBody>
          <a:bodyPr wrap="square" rtlCol="0">
            <a:spAutoFit/>
          </a:bodyPr>
          <a:lstStyle/>
          <a:p>
            <a:pPr algn="ctr"/>
            <a:r>
              <a:rPr lang="es-ES_tradnl" sz="700" b="1" dirty="0" smtClean="0"/>
              <a:t>Escasa asistencia jurídica para las mujeres y los hombres en el sector no estructurado</a:t>
            </a:r>
            <a:endParaRPr lang="es-ES" sz="700" b="1" dirty="0"/>
          </a:p>
        </p:txBody>
      </p:sp>
      <p:sp>
        <p:nvSpPr>
          <p:cNvPr id="21" name="20 CuadroTexto"/>
          <p:cNvSpPr txBox="1"/>
          <p:nvPr/>
        </p:nvSpPr>
        <p:spPr>
          <a:xfrm>
            <a:off x="3357554" y="4214818"/>
            <a:ext cx="857256" cy="1384995"/>
          </a:xfrm>
          <a:prstGeom prst="rect">
            <a:avLst/>
          </a:prstGeom>
          <a:solidFill>
            <a:srgbClr val="B2DE82"/>
          </a:solidFill>
        </p:spPr>
        <p:txBody>
          <a:bodyPr wrap="square" rtlCol="0">
            <a:spAutoFit/>
          </a:bodyPr>
          <a:lstStyle/>
          <a:p>
            <a:pPr algn="ctr"/>
            <a:r>
              <a:rPr lang="es-ES_tradnl" sz="700" b="1" dirty="0" smtClean="0"/>
              <a:t>Políticas públicas débiles o discriminatorias (registro de hogares, ausencia de inspecciones dirigidas a las trabajadoras domésticas, etc.)</a:t>
            </a:r>
            <a:endParaRPr lang="es-ES" sz="700" b="1" dirty="0"/>
          </a:p>
        </p:txBody>
      </p:sp>
      <p:sp>
        <p:nvSpPr>
          <p:cNvPr id="22" name="21 CuadroTexto"/>
          <p:cNvSpPr txBox="1"/>
          <p:nvPr/>
        </p:nvSpPr>
        <p:spPr>
          <a:xfrm>
            <a:off x="4786314" y="3000372"/>
            <a:ext cx="857256" cy="846386"/>
          </a:xfrm>
          <a:prstGeom prst="rect">
            <a:avLst/>
          </a:prstGeom>
          <a:solidFill>
            <a:srgbClr val="B2DE82"/>
          </a:solidFill>
        </p:spPr>
        <p:txBody>
          <a:bodyPr wrap="square" rtlCol="0">
            <a:spAutoFit/>
          </a:bodyPr>
          <a:lstStyle/>
          <a:p>
            <a:pPr algn="ctr"/>
            <a:r>
              <a:rPr lang="es-ES_tradnl" sz="700" b="1" dirty="0" smtClean="0"/>
              <a:t>Escasas redes y servicios de protección social (públicos y privados) en la economía no estructurada</a:t>
            </a:r>
            <a:endParaRPr lang="es-ES" sz="700" b="1" dirty="0"/>
          </a:p>
        </p:txBody>
      </p:sp>
      <p:sp>
        <p:nvSpPr>
          <p:cNvPr id="23" name="22 CuadroTexto"/>
          <p:cNvSpPr txBox="1"/>
          <p:nvPr/>
        </p:nvSpPr>
        <p:spPr>
          <a:xfrm>
            <a:off x="4786314" y="3857628"/>
            <a:ext cx="857256" cy="846386"/>
          </a:xfrm>
          <a:prstGeom prst="rect">
            <a:avLst/>
          </a:prstGeom>
          <a:solidFill>
            <a:srgbClr val="B2DE82"/>
          </a:solidFill>
        </p:spPr>
        <p:txBody>
          <a:bodyPr wrap="square" rtlCol="0">
            <a:spAutoFit/>
          </a:bodyPr>
          <a:lstStyle/>
          <a:p>
            <a:pPr algn="ctr"/>
            <a:r>
              <a:rPr lang="es-ES_tradnl" sz="700" b="1" dirty="0" smtClean="0"/>
              <a:t>Falta de inscripción de la residencia o imposibilidad de inscribirla (en el caso de los migrantes)</a:t>
            </a:r>
            <a:endParaRPr lang="es-ES" sz="700" b="1" dirty="0"/>
          </a:p>
        </p:txBody>
      </p:sp>
      <p:sp>
        <p:nvSpPr>
          <p:cNvPr id="26" name="25 CuadroTexto"/>
          <p:cNvSpPr txBox="1"/>
          <p:nvPr/>
        </p:nvSpPr>
        <p:spPr>
          <a:xfrm>
            <a:off x="4786314" y="4797192"/>
            <a:ext cx="857256" cy="846386"/>
          </a:xfrm>
          <a:prstGeom prst="rect">
            <a:avLst/>
          </a:prstGeom>
          <a:solidFill>
            <a:srgbClr val="B2DE82"/>
          </a:solidFill>
        </p:spPr>
        <p:txBody>
          <a:bodyPr wrap="square" rtlCol="0">
            <a:spAutoFit/>
          </a:bodyPr>
          <a:lstStyle/>
          <a:p>
            <a:pPr algn="ctr"/>
            <a:r>
              <a:rPr lang="es-ES_tradnl" sz="700" b="1" dirty="0" smtClean="0"/>
              <a:t>Falta de políticas dirigidas a las mujeres que trabajan en la economía no estructurada</a:t>
            </a:r>
            <a:endParaRPr lang="es-ES" sz="700" b="1" dirty="0"/>
          </a:p>
        </p:txBody>
      </p:sp>
      <p:sp>
        <p:nvSpPr>
          <p:cNvPr id="27" name="26 CuadroTexto"/>
          <p:cNvSpPr txBox="1"/>
          <p:nvPr/>
        </p:nvSpPr>
        <p:spPr>
          <a:xfrm>
            <a:off x="6000760" y="3286124"/>
            <a:ext cx="1285884" cy="523220"/>
          </a:xfrm>
          <a:prstGeom prst="rect">
            <a:avLst/>
          </a:prstGeom>
          <a:solidFill>
            <a:srgbClr val="B2DE82"/>
          </a:solidFill>
        </p:spPr>
        <p:txBody>
          <a:bodyPr wrap="square" rtlCol="0">
            <a:spAutoFit/>
          </a:bodyPr>
          <a:lstStyle/>
          <a:p>
            <a:pPr algn="ctr"/>
            <a:r>
              <a:rPr lang="es-ES_tradnl" sz="700" b="1" dirty="0" smtClean="0"/>
              <a:t>La adopción de decisiones en los hogares no fomenta la educación de las mujeres</a:t>
            </a:r>
            <a:endParaRPr lang="es-ES" sz="700" b="1" dirty="0"/>
          </a:p>
        </p:txBody>
      </p:sp>
      <p:sp>
        <p:nvSpPr>
          <p:cNvPr id="28" name="27 CuadroTexto"/>
          <p:cNvSpPr txBox="1"/>
          <p:nvPr/>
        </p:nvSpPr>
        <p:spPr>
          <a:xfrm>
            <a:off x="6072198" y="3857628"/>
            <a:ext cx="1285884" cy="630942"/>
          </a:xfrm>
          <a:prstGeom prst="rect">
            <a:avLst/>
          </a:prstGeom>
          <a:solidFill>
            <a:srgbClr val="B2DE82"/>
          </a:solidFill>
        </p:spPr>
        <p:txBody>
          <a:bodyPr wrap="square" rtlCol="0">
            <a:spAutoFit/>
          </a:bodyPr>
          <a:lstStyle/>
          <a:p>
            <a:pPr algn="ctr"/>
            <a:r>
              <a:rPr lang="es-ES_tradnl" sz="700" b="1" dirty="0" smtClean="0"/>
              <a:t>Las tareas de atención consumen la mayor parte del tiempo de las mujeres (junto con las actividades económicas)</a:t>
            </a:r>
            <a:endParaRPr lang="es-ES" sz="700" b="1" dirty="0"/>
          </a:p>
        </p:txBody>
      </p:sp>
      <p:sp>
        <p:nvSpPr>
          <p:cNvPr id="29" name="28 CuadroTexto"/>
          <p:cNvSpPr txBox="1"/>
          <p:nvPr/>
        </p:nvSpPr>
        <p:spPr>
          <a:xfrm>
            <a:off x="6000760" y="4572008"/>
            <a:ext cx="1285884" cy="1061829"/>
          </a:xfrm>
          <a:prstGeom prst="rect">
            <a:avLst/>
          </a:prstGeom>
          <a:solidFill>
            <a:srgbClr val="B2DE82"/>
          </a:solidFill>
        </p:spPr>
        <p:txBody>
          <a:bodyPr wrap="square" rtlCol="0">
            <a:spAutoFit/>
          </a:bodyPr>
          <a:lstStyle/>
          <a:p>
            <a:pPr algn="ctr"/>
            <a:r>
              <a:rPr lang="es-ES_tradnl" sz="700" b="1" dirty="0" smtClean="0"/>
              <a:t>La formación profesional y otras actividades educativas no llegan eficazmente a las mujeres que trabajan en el sector no estructurado (falta de respuesta a las necesidades y ausencia de perspectiva de género)</a:t>
            </a:r>
            <a:endParaRPr lang="es-ES" sz="700" b="1" dirty="0"/>
          </a:p>
        </p:txBody>
      </p:sp>
      <p:sp>
        <p:nvSpPr>
          <p:cNvPr id="30" name="29 CuadroTexto"/>
          <p:cNvSpPr txBox="1"/>
          <p:nvPr/>
        </p:nvSpPr>
        <p:spPr>
          <a:xfrm>
            <a:off x="285720" y="5907305"/>
            <a:ext cx="1071570" cy="523220"/>
          </a:xfrm>
          <a:prstGeom prst="rect">
            <a:avLst/>
          </a:prstGeom>
          <a:solidFill>
            <a:srgbClr val="F2AFA4"/>
          </a:solidFill>
        </p:spPr>
        <p:txBody>
          <a:bodyPr wrap="square" rtlCol="0">
            <a:spAutoFit/>
          </a:bodyPr>
          <a:lstStyle/>
          <a:p>
            <a:pPr algn="ctr"/>
            <a:r>
              <a:rPr lang="es-ES_tradnl" sz="700" b="1" dirty="0" smtClean="0"/>
              <a:t>Segregación por sexos en la educación/normas de género</a:t>
            </a:r>
            <a:endParaRPr lang="es-ES" sz="700" b="1" dirty="0"/>
          </a:p>
        </p:txBody>
      </p:sp>
      <p:sp>
        <p:nvSpPr>
          <p:cNvPr id="31" name="30 CuadroTexto"/>
          <p:cNvSpPr txBox="1"/>
          <p:nvPr/>
        </p:nvSpPr>
        <p:spPr>
          <a:xfrm>
            <a:off x="3214678" y="5978743"/>
            <a:ext cx="1071570" cy="307777"/>
          </a:xfrm>
          <a:prstGeom prst="rect">
            <a:avLst/>
          </a:prstGeom>
          <a:solidFill>
            <a:srgbClr val="F2AFA4"/>
          </a:solidFill>
        </p:spPr>
        <p:txBody>
          <a:bodyPr wrap="square" rtlCol="0">
            <a:spAutoFit/>
          </a:bodyPr>
          <a:lstStyle/>
          <a:p>
            <a:pPr algn="ctr"/>
            <a:r>
              <a:rPr lang="es-ES_tradnl" sz="700" b="1" dirty="0" smtClean="0"/>
              <a:t>Baja capacidad técnica del Gobierno</a:t>
            </a:r>
            <a:endParaRPr lang="es-ES" sz="700" b="1" dirty="0"/>
          </a:p>
        </p:txBody>
      </p:sp>
      <p:sp>
        <p:nvSpPr>
          <p:cNvPr id="32" name="31 CuadroTexto"/>
          <p:cNvSpPr txBox="1"/>
          <p:nvPr/>
        </p:nvSpPr>
        <p:spPr>
          <a:xfrm>
            <a:off x="4643438" y="6000768"/>
            <a:ext cx="1071570" cy="738664"/>
          </a:xfrm>
          <a:prstGeom prst="rect">
            <a:avLst/>
          </a:prstGeom>
          <a:solidFill>
            <a:srgbClr val="F2AFA4"/>
          </a:solidFill>
        </p:spPr>
        <p:txBody>
          <a:bodyPr wrap="square" rtlCol="0">
            <a:spAutoFit/>
          </a:bodyPr>
          <a:lstStyle/>
          <a:p>
            <a:pPr algn="ctr"/>
            <a:r>
              <a:rPr lang="es-ES_tradnl" sz="700" b="1" dirty="0" smtClean="0"/>
              <a:t>Baja prioridad otorgada por el Gobierno al problema / falta de recursos humanos y financieros</a:t>
            </a:r>
            <a:endParaRPr lang="es-ES" sz="700" b="1" dirty="0"/>
          </a:p>
        </p:txBody>
      </p:sp>
      <p:sp>
        <p:nvSpPr>
          <p:cNvPr id="33" name="32 CuadroTexto"/>
          <p:cNvSpPr txBox="1"/>
          <p:nvPr/>
        </p:nvSpPr>
        <p:spPr>
          <a:xfrm>
            <a:off x="6215074" y="6000768"/>
            <a:ext cx="1071570" cy="738664"/>
          </a:xfrm>
          <a:prstGeom prst="rect">
            <a:avLst/>
          </a:prstGeom>
          <a:solidFill>
            <a:srgbClr val="F2AFA4"/>
          </a:solidFill>
        </p:spPr>
        <p:txBody>
          <a:bodyPr wrap="square" rtlCol="0">
            <a:spAutoFit/>
          </a:bodyPr>
          <a:lstStyle/>
          <a:p>
            <a:pPr algn="ctr"/>
            <a:r>
              <a:rPr lang="es-ES_tradnl" sz="700" b="1" dirty="0" smtClean="0"/>
              <a:t>Falta de servicios sociales públicos que contemplen la atención y/o disponibles para los pobres</a:t>
            </a:r>
            <a:endParaRPr lang="es-ES" sz="700" b="1" dirty="0"/>
          </a:p>
        </p:txBody>
      </p:sp>
      <p:sp>
        <p:nvSpPr>
          <p:cNvPr id="34" name="33 CuadroTexto"/>
          <p:cNvSpPr txBox="1"/>
          <p:nvPr/>
        </p:nvSpPr>
        <p:spPr>
          <a:xfrm>
            <a:off x="7572396" y="5976484"/>
            <a:ext cx="1071570" cy="630942"/>
          </a:xfrm>
          <a:prstGeom prst="rect">
            <a:avLst/>
          </a:prstGeom>
          <a:solidFill>
            <a:srgbClr val="F2AFA4"/>
          </a:solidFill>
        </p:spPr>
        <p:txBody>
          <a:bodyPr wrap="square" rtlCol="0">
            <a:spAutoFit/>
          </a:bodyPr>
          <a:lstStyle/>
          <a:p>
            <a:pPr algn="ctr"/>
            <a:r>
              <a:rPr lang="es-ES_tradnl" sz="700" b="1" dirty="0" smtClean="0"/>
              <a:t>Desigual distribución de las tareas domésticas entre hombres y mujeres</a:t>
            </a:r>
            <a:endParaRPr lang="es-ES" sz="700" b="1" dirty="0"/>
          </a:p>
        </p:txBody>
      </p:sp>
      <p:cxnSp>
        <p:nvCxnSpPr>
          <p:cNvPr id="36" name="35 Conector recto"/>
          <p:cNvCxnSpPr>
            <a:stCxn id="7" idx="2"/>
          </p:cNvCxnSpPr>
          <p:nvPr/>
        </p:nvCxnSpPr>
        <p:spPr bwMode="auto">
          <a:xfrm rot="5400000">
            <a:off x="281837" y="3067928"/>
            <a:ext cx="1293651"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38" name="37 Conector recto"/>
          <p:cNvCxnSpPr/>
          <p:nvPr/>
        </p:nvCxnSpPr>
        <p:spPr bwMode="auto">
          <a:xfrm rot="5400000">
            <a:off x="-34957" y="4964124"/>
            <a:ext cx="1928828" cy="1589"/>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0" name="39 Conector recto"/>
          <p:cNvCxnSpPr/>
          <p:nvPr/>
        </p:nvCxnSpPr>
        <p:spPr bwMode="auto">
          <a:xfrm rot="5400000">
            <a:off x="1322365" y="3821116"/>
            <a:ext cx="1928828" cy="1589"/>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2" name="41 Conector recto"/>
          <p:cNvCxnSpPr>
            <a:stCxn id="16" idx="3"/>
          </p:cNvCxnSpPr>
          <p:nvPr/>
        </p:nvCxnSpPr>
        <p:spPr bwMode="auto">
          <a:xfrm>
            <a:off x="2285984" y="3922501"/>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4" name="43 Conector recto"/>
          <p:cNvCxnSpPr>
            <a:stCxn id="18" idx="3"/>
            <a:endCxn id="19" idx="1"/>
          </p:cNvCxnSpPr>
          <p:nvPr/>
        </p:nvCxnSpPr>
        <p:spPr bwMode="auto">
          <a:xfrm>
            <a:off x="2285984" y="4816041"/>
            <a:ext cx="71438"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5" name="44 Conector recto"/>
          <p:cNvCxnSpPr/>
          <p:nvPr/>
        </p:nvCxnSpPr>
        <p:spPr bwMode="auto">
          <a:xfrm rot="5400000">
            <a:off x="2464577" y="4036223"/>
            <a:ext cx="1643078"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6" name="45 Conector recto"/>
          <p:cNvCxnSpPr/>
          <p:nvPr/>
        </p:nvCxnSpPr>
        <p:spPr bwMode="auto">
          <a:xfrm>
            <a:off x="3286116" y="3786190"/>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7" name="46 Conector recto"/>
          <p:cNvCxnSpPr/>
          <p:nvPr/>
        </p:nvCxnSpPr>
        <p:spPr bwMode="auto">
          <a:xfrm>
            <a:off x="3286116" y="4856172"/>
            <a:ext cx="71438"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49" name="48 Conector recto"/>
          <p:cNvCxnSpPr/>
          <p:nvPr/>
        </p:nvCxnSpPr>
        <p:spPr bwMode="auto">
          <a:xfrm rot="5400000">
            <a:off x="3464711" y="3893348"/>
            <a:ext cx="2500331"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1" name="50 Conector recto"/>
          <p:cNvCxnSpPr/>
          <p:nvPr/>
        </p:nvCxnSpPr>
        <p:spPr bwMode="auto">
          <a:xfrm>
            <a:off x="4714876" y="3429000"/>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2" name="51 Conector recto"/>
          <p:cNvCxnSpPr/>
          <p:nvPr/>
        </p:nvCxnSpPr>
        <p:spPr bwMode="auto">
          <a:xfrm>
            <a:off x="4714876" y="4279691"/>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3" name="52 Conector recto"/>
          <p:cNvCxnSpPr/>
          <p:nvPr/>
        </p:nvCxnSpPr>
        <p:spPr bwMode="auto">
          <a:xfrm>
            <a:off x="4714876" y="5136947"/>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4" name="53 Conector recto"/>
          <p:cNvCxnSpPr/>
          <p:nvPr/>
        </p:nvCxnSpPr>
        <p:spPr bwMode="auto">
          <a:xfrm rot="5400000">
            <a:off x="4964907" y="4179099"/>
            <a:ext cx="1928830" cy="1588"/>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6" name="55 Conector recto"/>
          <p:cNvCxnSpPr/>
          <p:nvPr/>
        </p:nvCxnSpPr>
        <p:spPr bwMode="auto">
          <a:xfrm>
            <a:off x="5929322" y="3429000"/>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7" name="56 Conector recto"/>
          <p:cNvCxnSpPr/>
          <p:nvPr/>
        </p:nvCxnSpPr>
        <p:spPr bwMode="auto">
          <a:xfrm>
            <a:off x="5929322" y="4279691"/>
            <a:ext cx="142876"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8" name="57 Conector recto"/>
          <p:cNvCxnSpPr/>
          <p:nvPr/>
        </p:nvCxnSpPr>
        <p:spPr bwMode="auto">
          <a:xfrm>
            <a:off x="5929322" y="5136947"/>
            <a:ext cx="71438" cy="6565"/>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59" name="58 Conector recto"/>
          <p:cNvCxnSpPr/>
          <p:nvPr/>
        </p:nvCxnSpPr>
        <p:spPr bwMode="auto">
          <a:xfrm rot="16200000" flipH="1">
            <a:off x="3536149" y="5750734"/>
            <a:ext cx="357191" cy="4"/>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3" name="62 Conector recto"/>
          <p:cNvCxnSpPr/>
          <p:nvPr/>
        </p:nvCxnSpPr>
        <p:spPr bwMode="auto">
          <a:xfrm rot="16200000" flipH="1">
            <a:off x="5036344" y="5822170"/>
            <a:ext cx="357191" cy="4"/>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67" name="66 Conector recto"/>
          <p:cNvCxnSpPr/>
          <p:nvPr/>
        </p:nvCxnSpPr>
        <p:spPr bwMode="auto">
          <a:xfrm rot="16200000" flipH="1">
            <a:off x="6465104" y="5393542"/>
            <a:ext cx="1785954" cy="2"/>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cxnSp>
        <p:nvCxnSpPr>
          <p:cNvPr id="81" name="80 Conector recto"/>
          <p:cNvCxnSpPr>
            <a:endCxn id="34" idx="1"/>
          </p:cNvCxnSpPr>
          <p:nvPr/>
        </p:nvCxnSpPr>
        <p:spPr bwMode="auto">
          <a:xfrm>
            <a:off x="7286644" y="6279955"/>
            <a:ext cx="285752" cy="12000"/>
          </a:xfrm>
          <a:prstGeom prst="line">
            <a:avLst/>
          </a:prstGeom>
          <a:noFill/>
          <a:ln>
            <a:solidFill>
              <a:schemeClr val="accent6">
                <a:lumMod val="40000"/>
                <a:lumOff val="60000"/>
              </a:schemeClr>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s-ES" b="1" dirty="0" smtClean="0"/>
              <a:t>Ejemplos: evaluación de género en Camboya, 2008</a:t>
            </a:r>
          </a:p>
        </p:txBody>
      </p:sp>
      <p:sp>
        <p:nvSpPr>
          <p:cNvPr id="31746" name="Content Placeholder 4"/>
          <p:cNvSpPr>
            <a:spLocks noGrp="1"/>
          </p:cNvSpPr>
          <p:nvPr>
            <p:ph sz="half" idx="1"/>
          </p:nvPr>
        </p:nvSpPr>
        <p:spPr/>
        <p:txBody>
          <a:bodyPr/>
          <a:lstStyle/>
          <a:p>
            <a:pPr marL="0" indent="0" eaLnBrk="1" hangingPunct="1"/>
            <a:endParaRPr lang="en-US" smtClean="0"/>
          </a:p>
        </p:txBody>
      </p:sp>
      <p:sp>
        <p:nvSpPr>
          <p:cNvPr id="31747" name="Content Placeholder 5"/>
          <p:cNvSpPr>
            <a:spLocks noGrp="1"/>
          </p:cNvSpPr>
          <p:nvPr>
            <p:ph sz="half" idx="2"/>
          </p:nvPr>
        </p:nvSpPr>
        <p:spPr/>
        <p:txBody>
          <a:bodyPr/>
          <a:lstStyle/>
          <a:p>
            <a:pPr marL="0" indent="0" eaLnBrk="1" hangingPunct="1"/>
            <a:endParaRPr lang="en-US" smtClean="0"/>
          </a:p>
        </p:txBody>
      </p:sp>
      <p:pic>
        <p:nvPicPr>
          <p:cNvPr id="31748" name="Picture 2"/>
          <p:cNvPicPr>
            <a:picLocks noChangeAspect="1" noChangeArrowheads="1"/>
          </p:cNvPicPr>
          <p:nvPr/>
        </p:nvPicPr>
        <p:blipFill>
          <a:blip r:embed="rId2"/>
          <a:srcRect/>
          <a:stretch>
            <a:fillRect/>
          </a:stretch>
        </p:blipFill>
        <p:spPr bwMode="auto">
          <a:xfrm>
            <a:off x="323850" y="1557338"/>
            <a:ext cx="3527425" cy="4913312"/>
          </a:xfrm>
          <a:prstGeom prst="rect">
            <a:avLst/>
          </a:prstGeom>
          <a:noFill/>
          <a:ln w="9525">
            <a:noFill/>
            <a:miter lim="800000"/>
            <a:headEnd/>
            <a:tailEnd/>
          </a:ln>
        </p:spPr>
      </p:pic>
      <p:pic>
        <p:nvPicPr>
          <p:cNvPr id="31749" name="Picture 3"/>
          <p:cNvPicPr>
            <a:picLocks noChangeAspect="1" noChangeArrowheads="1"/>
          </p:cNvPicPr>
          <p:nvPr/>
        </p:nvPicPr>
        <p:blipFill>
          <a:blip r:embed="rId3"/>
          <a:srcRect/>
          <a:stretch>
            <a:fillRect/>
          </a:stretch>
        </p:blipFill>
        <p:spPr bwMode="auto">
          <a:xfrm>
            <a:off x="4859338" y="1576388"/>
            <a:ext cx="3097212" cy="4835525"/>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s-ES" b="1" dirty="0" smtClean="0"/>
              <a:t>Ejemplos: evaluación de género en Camboya, 2008</a:t>
            </a:r>
          </a:p>
        </p:txBody>
      </p:sp>
      <p:sp>
        <p:nvSpPr>
          <p:cNvPr id="32770" name="Content Placeholder 4"/>
          <p:cNvSpPr>
            <a:spLocks noGrp="1"/>
          </p:cNvSpPr>
          <p:nvPr>
            <p:ph sz="half" idx="1"/>
          </p:nvPr>
        </p:nvSpPr>
        <p:spPr/>
        <p:txBody>
          <a:bodyPr/>
          <a:lstStyle/>
          <a:p>
            <a:pPr marL="0" indent="0" eaLnBrk="1" hangingPunct="1"/>
            <a:endParaRPr lang="en-US" smtClean="0"/>
          </a:p>
        </p:txBody>
      </p:sp>
      <p:sp>
        <p:nvSpPr>
          <p:cNvPr id="32771" name="Content Placeholder 5"/>
          <p:cNvSpPr>
            <a:spLocks noGrp="1"/>
          </p:cNvSpPr>
          <p:nvPr>
            <p:ph sz="half" idx="2"/>
          </p:nvPr>
        </p:nvSpPr>
        <p:spPr/>
        <p:txBody>
          <a:bodyPr/>
          <a:lstStyle/>
          <a:p>
            <a:pPr marL="0" indent="0" eaLnBrk="1" hangingPunct="1"/>
            <a:endParaRPr lang="en-US" smtClean="0"/>
          </a:p>
        </p:txBody>
      </p:sp>
      <p:pic>
        <p:nvPicPr>
          <p:cNvPr id="32772" name="Picture 2"/>
          <p:cNvPicPr>
            <a:picLocks noChangeAspect="1" noChangeArrowheads="1"/>
          </p:cNvPicPr>
          <p:nvPr/>
        </p:nvPicPr>
        <p:blipFill>
          <a:blip r:embed="rId2"/>
          <a:srcRect/>
          <a:stretch>
            <a:fillRect/>
          </a:stretch>
        </p:blipFill>
        <p:spPr bwMode="auto">
          <a:xfrm>
            <a:off x="509588" y="1484313"/>
            <a:ext cx="3270250" cy="5208587"/>
          </a:xfrm>
          <a:prstGeom prst="rect">
            <a:avLst/>
          </a:prstGeom>
          <a:noFill/>
          <a:ln w="9525">
            <a:noFill/>
            <a:miter lim="800000"/>
            <a:headEnd/>
            <a:tailEnd/>
          </a:ln>
        </p:spPr>
      </p:pic>
      <p:pic>
        <p:nvPicPr>
          <p:cNvPr id="32773" name="Picture 3"/>
          <p:cNvPicPr>
            <a:picLocks noChangeAspect="1" noChangeArrowheads="1"/>
          </p:cNvPicPr>
          <p:nvPr/>
        </p:nvPicPr>
        <p:blipFill>
          <a:blip r:embed="rId3"/>
          <a:srcRect/>
          <a:stretch>
            <a:fillRect/>
          </a:stretch>
        </p:blipFill>
        <p:spPr bwMode="auto">
          <a:xfrm>
            <a:off x="4492625" y="1484313"/>
            <a:ext cx="3502025" cy="5208587"/>
          </a:xfrm>
          <a:prstGeom prst="rect">
            <a:avLst/>
          </a:prstGeom>
          <a:noFill/>
          <a:ln w="9525">
            <a:noFill/>
            <a:miter lim="800000"/>
            <a:headEnd/>
            <a:tailEnd/>
          </a:ln>
        </p:spPr>
      </p:pic>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s-ES" b="1" dirty="0" smtClean="0"/>
              <a:t>Ejemplos: evaluación de género en </a:t>
            </a:r>
            <a:r>
              <a:rPr lang="es-ES" b="1" dirty="0" err="1" smtClean="0"/>
              <a:t>Viet</a:t>
            </a:r>
            <a:r>
              <a:rPr lang="es-ES" b="1" dirty="0" smtClean="0"/>
              <a:t> </a:t>
            </a:r>
            <a:r>
              <a:rPr lang="es-ES" b="1" dirty="0" err="1" smtClean="0"/>
              <a:t>Nam</a:t>
            </a:r>
            <a:r>
              <a:rPr lang="es-ES" b="1" dirty="0" smtClean="0"/>
              <a:t>, 2011</a:t>
            </a:r>
          </a:p>
        </p:txBody>
      </p:sp>
      <p:sp>
        <p:nvSpPr>
          <p:cNvPr id="33794" name="Content Placeholder 2"/>
          <p:cNvSpPr>
            <a:spLocks noGrp="1"/>
          </p:cNvSpPr>
          <p:nvPr>
            <p:ph sz="half" idx="1"/>
          </p:nvPr>
        </p:nvSpPr>
        <p:spPr>
          <a:xfrm>
            <a:off x="431800" y="1557338"/>
            <a:ext cx="3810000" cy="4114800"/>
          </a:xfrm>
        </p:spPr>
        <p:txBody>
          <a:bodyPr/>
          <a:lstStyle/>
          <a:p>
            <a:pPr marL="0" indent="0" eaLnBrk="1" hangingPunct="1"/>
            <a:r>
              <a:rPr lang="es-ES" sz="800" b="1" smtClean="0"/>
              <a:t>CAPÍTULO 1</a:t>
            </a:r>
          </a:p>
          <a:p>
            <a:pPr marL="0" indent="0" eaLnBrk="1" hangingPunct="1"/>
            <a:r>
              <a:rPr lang="es-ES" sz="800" b="1" smtClean="0"/>
              <a:t>DESCRIPCIÓN GENERAL Y ENFOQUE DE LA EVALUACIÓN DE GÉNERO EN VIET NAM 15</a:t>
            </a:r>
          </a:p>
          <a:p>
            <a:pPr marL="0" indent="0" eaLnBrk="1" hangingPunct="1"/>
            <a:r>
              <a:rPr lang="es-ES" sz="800" smtClean="0"/>
              <a:t>1.1 Breve descripción general de la transformación socioeconómica en Viet Nam 15</a:t>
            </a:r>
          </a:p>
          <a:p>
            <a:pPr marL="0" indent="0" eaLnBrk="1" hangingPunct="1"/>
            <a:r>
              <a:rPr lang="es-ES" sz="800" smtClean="0"/>
              <a:t>1.2 Avances en materia de igualdad de género 17</a:t>
            </a:r>
          </a:p>
          <a:p>
            <a:pPr marL="0" indent="0" eaLnBrk="1" hangingPunct="1"/>
            <a:r>
              <a:rPr lang="es-ES" sz="800" smtClean="0"/>
              <a:t>1.3 Objetivos y metodología 19</a:t>
            </a:r>
          </a:p>
          <a:p>
            <a:pPr marL="0" indent="0" eaLnBrk="1" hangingPunct="1"/>
            <a:r>
              <a:rPr lang="es-ES" sz="800" smtClean="0"/>
              <a:t>1.4 Un contexto cambiante 20</a:t>
            </a:r>
          </a:p>
          <a:p>
            <a:pPr marL="0" indent="0" eaLnBrk="1" hangingPunct="1"/>
            <a:r>
              <a:rPr lang="es-ES" sz="800" smtClean="0"/>
              <a:t>1.5 Estructura del informe 21</a:t>
            </a:r>
          </a:p>
          <a:p>
            <a:pPr marL="0" indent="0" eaLnBrk="1" hangingPunct="1"/>
            <a:r>
              <a:rPr lang="es-ES" sz="800" b="1" smtClean="0"/>
              <a:t>CAPÍTULO 2</a:t>
            </a:r>
          </a:p>
          <a:p>
            <a:pPr marL="0" indent="0" eaLnBrk="1" hangingPunct="1"/>
            <a:r>
              <a:rPr lang="es-ES" sz="800" b="1" smtClean="0"/>
              <a:t>GÉNERO, POBREZA Y BIENESTAR: PROGRESO, RETROCESO Y OBSTÁCULOS 22</a:t>
            </a:r>
          </a:p>
          <a:p>
            <a:pPr marL="0" indent="0" eaLnBrk="1" hangingPunct="1"/>
            <a:r>
              <a:rPr lang="es-ES" sz="800" smtClean="0"/>
              <a:t>2.1 La pobreza se reduce, pero de forma desigual 23</a:t>
            </a:r>
          </a:p>
          <a:p>
            <a:pPr marL="0" indent="0" eaLnBrk="1" hangingPunct="1"/>
            <a:r>
              <a:rPr lang="es-ES" sz="800" smtClean="0"/>
              <a:t>2.2 Se observan mejoras en cuanto a los derechos de uso del suelo, pero siguen existiendo diferencias 25</a:t>
            </a:r>
          </a:p>
          <a:p>
            <a:pPr marL="0" indent="0" eaLnBrk="1" hangingPunct="1"/>
            <a:r>
              <a:rPr lang="es-ES" sz="800" smtClean="0"/>
              <a:t>2.3 Mayor acceso al crédito y mejores oportunidades de inversión para quienes disponen de LTC 26</a:t>
            </a:r>
          </a:p>
          <a:p>
            <a:pPr marL="0" indent="0" eaLnBrk="1" hangingPunct="1"/>
            <a:r>
              <a:rPr lang="es-ES" sz="800" smtClean="0"/>
              <a:t>2.4 La brecha de género en educación se ha cerrado, pero siguen existiendo retos 26</a:t>
            </a:r>
          </a:p>
          <a:p>
            <a:pPr marL="0" indent="0" eaLnBrk="1" hangingPunct="1"/>
            <a:r>
              <a:rPr lang="es-ES" sz="800" smtClean="0"/>
              <a:t>2.5 Mejoran los resultados en materia de salud 30</a:t>
            </a:r>
          </a:p>
          <a:p>
            <a:pPr marL="0" indent="0" eaLnBrk="1" hangingPunct="1"/>
            <a:r>
              <a:rPr lang="es-ES" sz="800" smtClean="0"/>
              <a:t>2.6 Acceso a la atención de la salud 30</a:t>
            </a:r>
          </a:p>
          <a:p>
            <a:pPr marL="0" indent="0" eaLnBrk="1" hangingPunct="1"/>
            <a:r>
              <a:rPr lang="es-ES" sz="800" smtClean="0"/>
              <a:t>2.7 Resultados en materia de salud: mortalidad infantil y aumento del índice de masculinidad 31</a:t>
            </a:r>
          </a:p>
          <a:p>
            <a:pPr marL="0" indent="0" eaLnBrk="1" hangingPunct="1"/>
            <a:r>
              <a:rPr lang="es-ES" sz="800" smtClean="0"/>
              <a:t>2.8 Mortalidad materna 33</a:t>
            </a:r>
          </a:p>
          <a:p>
            <a:pPr marL="0" indent="0" eaLnBrk="1" hangingPunct="1"/>
            <a:r>
              <a:rPr lang="es-ES" sz="800" smtClean="0"/>
              <a:t>2.9 Enfermedades relacionadas con el VIH y el SIDA: un problema creciente 34</a:t>
            </a:r>
          </a:p>
          <a:p>
            <a:pPr marL="0" indent="0" eaLnBrk="1" hangingPunct="1"/>
            <a:r>
              <a:rPr lang="es-ES" sz="800" smtClean="0"/>
              <a:t>2.10 La violencia de género sigue siendo un problema importante 38</a:t>
            </a:r>
          </a:p>
          <a:p>
            <a:pPr marL="0" indent="0" eaLnBrk="1" hangingPunct="1"/>
            <a:r>
              <a:rPr lang="es-ES" sz="800" smtClean="0"/>
              <a:t>2.11 Problemas de salud masculinos: tabaco y alcohol 40</a:t>
            </a:r>
          </a:p>
          <a:p>
            <a:pPr marL="0" indent="0" eaLnBrk="1" hangingPunct="1"/>
            <a:r>
              <a:rPr lang="es-ES" sz="800" smtClean="0"/>
              <a:t>2.12 Género y envejecimiento: excesiva representación de viudas entre los pobres 41</a:t>
            </a:r>
          </a:p>
          <a:p>
            <a:pPr marL="0" indent="0" eaLnBrk="1" hangingPunct="1"/>
            <a:r>
              <a:rPr lang="es-ES" sz="800" b="1" smtClean="0"/>
              <a:t>CAPÍTULO 3</a:t>
            </a:r>
          </a:p>
          <a:p>
            <a:pPr marL="0" indent="0" eaLnBrk="1" hangingPunct="1"/>
            <a:r>
              <a:rPr lang="es-ES" sz="800" b="1" smtClean="0"/>
              <a:t>LA MUJER Y EL EMPLEO: HUIR DE LA POBREZA, CONTRIBUIR AL CRECIMIENTO 43</a:t>
            </a:r>
          </a:p>
          <a:p>
            <a:pPr marL="0" indent="0" eaLnBrk="1" hangingPunct="1"/>
            <a:r>
              <a:rPr lang="es-ES" sz="800" smtClean="0"/>
              <a:t>3.1 Introducción 43</a:t>
            </a:r>
          </a:p>
          <a:p>
            <a:pPr marL="0" indent="0" eaLnBrk="1" hangingPunct="1"/>
            <a:r>
              <a:rPr lang="es-ES" sz="800" smtClean="0"/>
              <a:t>3.2 Seguimiento de los efectos de la crisis en el mercado laboral desde el punto de vista de género 44</a:t>
            </a:r>
          </a:p>
          <a:p>
            <a:pPr marL="0" indent="0" eaLnBrk="1" hangingPunct="1"/>
            <a:r>
              <a:rPr lang="es-ES" sz="800" smtClean="0"/>
              <a:t>3.2.1 Aumenta la tasa de actividad, pero también los niveles de</a:t>
            </a:r>
          </a:p>
          <a:p>
            <a:pPr marL="0" indent="0" eaLnBrk="1" hangingPunct="1"/>
            <a:r>
              <a:rPr lang="es-ES" sz="800" smtClean="0"/>
              <a:t>desempleo y subempleo 44</a:t>
            </a:r>
          </a:p>
          <a:p>
            <a:pPr marL="0" indent="0" eaLnBrk="1" hangingPunct="1"/>
            <a:r>
              <a:rPr lang="es-ES" sz="800" smtClean="0"/>
              <a:t>3.2.2 Las mujeres abandonan la agricultura con mayor lentitud que los hombres 45</a:t>
            </a:r>
          </a:p>
          <a:p>
            <a:pPr marL="0" indent="0" eaLnBrk="1" hangingPunct="1"/>
            <a:r>
              <a:rPr lang="es-ES" sz="800" smtClean="0"/>
              <a:t>3.2.3 Crecen los índices de empleo vulnerable, deteriorando la calidad del trabajo 46</a:t>
            </a:r>
          </a:p>
          <a:p>
            <a:pPr marL="0" indent="0" eaLnBrk="1" hangingPunct="1"/>
            <a:r>
              <a:rPr lang="es-ES" sz="800" smtClean="0"/>
              <a:t>3.2.4 Se interrumpe el descenso de la brecha salarial de género 52</a:t>
            </a:r>
          </a:p>
          <a:p>
            <a:pPr marL="0" indent="0" eaLnBrk="1" hangingPunct="1"/>
            <a:r>
              <a:rPr lang="es-ES" sz="800" smtClean="0"/>
              <a:t>3.2.5 Constante asimetría de la distribución de género del trabajo no remunerado 54</a:t>
            </a:r>
          </a:p>
          <a:p>
            <a:pPr marL="0" indent="0" eaLnBrk="1" hangingPunct="1"/>
            <a:endParaRPr lang="es-ES" sz="800" smtClean="0"/>
          </a:p>
        </p:txBody>
      </p:sp>
      <p:sp>
        <p:nvSpPr>
          <p:cNvPr id="33795" name="Content Placeholder 3"/>
          <p:cNvSpPr>
            <a:spLocks noGrp="1"/>
          </p:cNvSpPr>
          <p:nvPr>
            <p:ph sz="half" idx="2"/>
          </p:nvPr>
        </p:nvSpPr>
        <p:spPr>
          <a:xfrm>
            <a:off x="4394200" y="1557338"/>
            <a:ext cx="3810000" cy="4114800"/>
          </a:xfrm>
        </p:spPr>
        <p:txBody>
          <a:bodyPr/>
          <a:lstStyle/>
          <a:p>
            <a:pPr marL="0" indent="0" eaLnBrk="1" hangingPunct="1"/>
            <a:r>
              <a:rPr lang="es-ES" sz="800" smtClean="0"/>
              <a:t>3.3 El desafío que plantea el sector no estructurado en la transición a la condición de ingresos medianos 54</a:t>
            </a:r>
          </a:p>
          <a:p>
            <a:pPr marL="0" indent="0" eaLnBrk="1" hangingPunct="1"/>
            <a:r>
              <a:rPr lang="es-ES" sz="800" smtClean="0"/>
              <a:t>3.3.1 El empleo asalariado se mueve en un continuo entre el sector estructurado y el no estructurado 55</a:t>
            </a:r>
          </a:p>
          <a:p>
            <a:pPr marL="0" indent="0" eaLnBrk="1" hangingPunct="1"/>
            <a:r>
              <a:rPr lang="es-ES" sz="800" smtClean="0"/>
              <a:t>3.3.2 El empleo asalariado orientado a la exportación está expuesto a las fluctuaciones mundiales 55</a:t>
            </a:r>
          </a:p>
          <a:p>
            <a:pPr marL="0" indent="0" eaLnBrk="1" hangingPunct="1"/>
            <a:r>
              <a:rPr lang="es-ES" sz="800" smtClean="0"/>
              <a:t>3.3.3 Trabajadores con bajos salarios: pobreza y subempleo 58</a:t>
            </a:r>
          </a:p>
          <a:p>
            <a:pPr marL="0" indent="0" eaLnBrk="1" hangingPunct="1"/>
            <a:r>
              <a:rPr lang="es-ES" sz="800" smtClean="0"/>
              <a:t>3.3.4 Autoempleo estructurado y no estructurado 60</a:t>
            </a:r>
          </a:p>
          <a:p>
            <a:pPr marL="0" indent="0" eaLnBrk="1" hangingPunct="1"/>
            <a:r>
              <a:rPr lang="es-ES" sz="800" smtClean="0"/>
              <a:t>3.3.5 Las mujeres salen perdiendo en las empresas del sector no estructurado 61</a:t>
            </a:r>
          </a:p>
          <a:p>
            <a:pPr marL="0" indent="0" eaLnBrk="1" hangingPunct="1"/>
            <a:r>
              <a:rPr lang="es-ES" sz="800" smtClean="0"/>
              <a:t>3.3.6 Mayor igualdad de género en las empresas del sector estructurado 63</a:t>
            </a:r>
          </a:p>
          <a:p>
            <a:pPr marL="0" indent="0" eaLnBrk="1" hangingPunct="1"/>
            <a:r>
              <a:rPr lang="es-ES" sz="800" smtClean="0"/>
              <a:t>3.3.7 Experiencias de los grupos vulnerables 65</a:t>
            </a:r>
          </a:p>
          <a:p>
            <a:pPr marL="0" indent="0" eaLnBrk="1" hangingPunct="1"/>
            <a:r>
              <a:rPr lang="es-ES" sz="800" smtClean="0"/>
              <a:t>3.3.8 Trabajadores migrantes 66</a:t>
            </a:r>
          </a:p>
          <a:p>
            <a:pPr marL="0" indent="0" eaLnBrk="1" hangingPunct="1"/>
            <a:r>
              <a:rPr lang="es-ES" sz="800" smtClean="0"/>
              <a:t>3.3.9 Grupos vulnerables: minorías étnicas 72</a:t>
            </a:r>
          </a:p>
          <a:p>
            <a:pPr marL="0" indent="0" eaLnBrk="1" hangingPunct="1"/>
            <a:r>
              <a:rPr lang="es-ES" sz="800" smtClean="0"/>
              <a:t>3.3.10 Grupos vulnerables: agricultores afectados por el cambio climático 74</a:t>
            </a:r>
          </a:p>
          <a:p>
            <a:pPr marL="0" indent="0" eaLnBrk="1" hangingPunct="1"/>
            <a:r>
              <a:rPr lang="es-ES" sz="800" b="1" smtClean="0"/>
              <a:t>CAPÍTULO 4</a:t>
            </a:r>
          </a:p>
          <a:p>
            <a:pPr marL="0" indent="0" eaLnBrk="1" hangingPunct="1"/>
            <a:r>
              <a:rPr lang="es-ES" sz="800" b="1" smtClean="0"/>
              <a:t>GÉNERO Y PARTICIPACIÓN POLÍTICA 77</a:t>
            </a:r>
          </a:p>
          <a:p>
            <a:pPr marL="0" indent="0" eaLnBrk="1" hangingPunct="1"/>
            <a:r>
              <a:rPr lang="es-ES" sz="800" smtClean="0"/>
              <a:t>4.1 Introducción 77</a:t>
            </a:r>
          </a:p>
          <a:p>
            <a:pPr marL="0" indent="0" eaLnBrk="1" hangingPunct="1"/>
            <a:r>
              <a:rPr lang="es-ES" sz="800" smtClean="0"/>
              <a:t>4.2 Roles de las mujeres en el Partido Comunista 77</a:t>
            </a:r>
          </a:p>
          <a:p>
            <a:pPr marL="0" indent="0" eaLnBrk="1" hangingPunct="1"/>
            <a:r>
              <a:rPr lang="es-ES" sz="800" smtClean="0"/>
              <a:t>4.3 Obstáculos a la participación 80</a:t>
            </a:r>
          </a:p>
          <a:p>
            <a:pPr marL="0" indent="0" eaLnBrk="1" hangingPunct="1"/>
            <a:r>
              <a:rPr lang="es-ES" sz="800" smtClean="0"/>
              <a:t>4.3.1 La desigual distribución del trabajo no remunerado 80</a:t>
            </a:r>
          </a:p>
          <a:p>
            <a:pPr marL="0" indent="0" eaLnBrk="1" hangingPunct="1"/>
            <a:r>
              <a:rPr lang="es-ES" sz="800" smtClean="0"/>
              <a:t>4.3.2 Valores y actitudes que frenan el avance de las mujeres 81</a:t>
            </a:r>
          </a:p>
          <a:p>
            <a:pPr marL="0" indent="0" eaLnBrk="1" hangingPunct="1"/>
            <a:r>
              <a:rPr lang="es-ES" sz="800" smtClean="0"/>
              <a:t>4.3.3 Diferencias en la edad de jubilación 83</a:t>
            </a:r>
          </a:p>
          <a:p>
            <a:pPr marL="0" indent="0" eaLnBrk="1" hangingPunct="1"/>
            <a:r>
              <a:rPr lang="es-ES" sz="800" smtClean="0"/>
              <a:t>4.4 Mecanismos nacionales para la igualdad de género en Viet Nam 85</a:t>
            </a:r>
          </a:p>
          <a:p>
            <a:pPr marL="0" indent="0" eaLnBrk="1" hangingPunct="1"/>
            <a:r>
              <a:rPr lang="es-ES" sz="800" smtClean="0"/>
              <a:t>4.4.1 Comité Nacional para el Adelanto de la Mujer/Comités para el Adelanto de la Mujer 86</a:t>
            </a:r>
          </a:p>
          <a:p>
            <a:pPr marL="0" indent="0" eaLnBrk="1" hangingPunct="1"/>
            <a:r>
              <a:rPr lang="es-ES" sz="800" smtClean="0"/>
              <a:t>4.4.2 Agrupación de Mujeres de Viet Nam 86</a:t>
            </a:r>
          </a:p>
          <a:p>
            <a:pPr marL="0" indent="0" eaLnBrk="1" hangingPunct="1"/>
            <a:r>
              <a:rPr lang="es-ES" sz="800" smtClean="0"/>
              <a:t>4.4.3 Actores no gubernamentales 87</a:t>
            </a:r>
          </a:p>
          <a:p>
            <a:pPr marL="0" indent="0" eaLnBrk="1" hangingPunct="1"/>
            <a:r>
              <a:rPr lang="es-ES" sz="800" smtClean="0"/>
              <a:t>4.5 Fomentar la participación de las mujeres en la democracia de base 88</a:t>
            </a:r>
          </a:p>
          <a:p>
            <a:pPr marL="0" indent="0" eaLnBrk="1" hangingPunct="1"/>
            <a:r>
              <a:rPr lang="es-ES" sz="800" smtClean="0"/>
              <a:t>4.6 Papel de la Agrupación de Mujeres y de la sociedad civil 90</a:t>
            </a:r>
          </a:p>
          <a:p>
            <a:pPr marL="0" indent="0" eaLnBrk="1" hangingPunct="1"/>
            <a:r>
              <a:rPr lang="es-ES" sz="800" b="1" smtClean="0"/>
              <a:t>CAPÍTULO 5</a:t>
            </a:r>
          </a:p>
          <a:p>
            <a:pPr marL="0" indent="0" eaLnBrk="1" hangingPunct="1"/>
            <a:r>
              <a:rPr lang="es-ES" sz="800" b="1" smtClean="0"/>
              <a:t>CONCLUSIONES Y RECOMENDACIONES 92</a:t>
            </a:r>
          </a:p>
          <a:p>
            <a:pPr marL="0" indent="0" eaLnBrk="1" hangingPunct="1"/>
            <a:r>
              <a:rPr lang="es-ES" sz="800" smtClean="0"/>
              <a:t>5.1 Conclusiones 92</a:t>
            </a:r>
          </a:p>
          <a:p>
            <a:pPr marL="0" indent="0" eaLnBrk="1" hangingPunct="1"/>
            <a:r>
              <a:rPr lang="es-ES" sz="800" smtClean="0"/>
              <a:t>5.2 Pobreza y bienestar de género 95</a:t>
            </a:r>
          </a:p>
          <a:p>
            <a:pPr marL="0" indent="0" eaLnBrk="1" hangingPunct="1"/>
            <a:r>
              <a:rPr lang="es-ES" sz="800" smtClean="0"/>
              <a:t>5.3 Género, empleo y medios de vida 96</a:t>
            </a:r>
          </a:p>
          <a:p>
            <a:pPr marL="0" indent="0" eaLnBrk="1" hangingPunct="1"/>
            <a:r>
              <a:rPr lang="es-ES" sz="800" smtClean="0"/>
              <a:t>5.4 Género y participación política 98</a:t>
            </a:r>
          </a:p>
          <a:p>
            <a:pPr marL="0" indent="0" eaLnBrk="1" hangingPunct="1"/>
            <a:endParaRPr lang="es-ES" sz="800" smtClean="0"/>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s-ES" b="1" dirty="0" smtClean="0"/>
              <a:t>Ejemplos: Examen de las leyes vietnamitas por parte de la CEDAW</a:t>
            </a:r>
          </a:p>
        </p:txBody>
      </p:sp>
      <p:sp>
        <p:nvSpPr>
          <p:cNvPr id="35842" name="Content Placeholder 2"/>
          <p:cNvSpPr>
            <a:spLocks noGrp="1"/>
          </p:cNvSpPr>
          <p:nvPr>
            <p:ph idx="1"/>
          </p:nvPr>
        </p:nvSpPr>
        <p:spPr>
          <a:xfrm>
            <a:off x="431800" y="1412875"/>
            <a:ext cx="8461375" cy="4464050"/>
          </a:xfrm>
        </p:spPr>
        <p:txBody>
          <a:bodyPr/>
          <a:lstStyle/>
          <a:p>
            <a:pPr eaLnBrk="1" hangingPunct="1"/>
            <a:r>
              <a:rPr lang="es-ES" sz="1000" b="1" smtClean="0"/>
              <a:t>I. Contexto de Viet Nam 37</a:t>
            </a:r>
            <a:endParaRPr lang="es-ES" sz="1000" smtClean="0"/>
          </a:p>
          <a:p>
            <a:pPr eaLnBrk="1" hangingPunct="1"/>
            <a:r>
              <a:rPr lang="es-ES" sz="1000" b="1" smtClean="0"/>
              <a:t>II. Marco político y jurídico de Viet Nam 38</a:t>
            </a:r>
            <a:endParaRPr lang="es-ES" sz="1000" smtClean="0"/>
          </a:p>
          <a:p>
            <a:pPr eaLnBrk="1" hangingPunct="1"/>
            <a:r>
              <a:rPr lang="es-ES" sz="1000" smtClean="0"/>
              <a:t>II.1 Estructuras de gobernanza 38</a:t>
            </a:r>
          </a:p>
          <a:p>
            <a:pPr eaLnBrk="1" hangingPunct="1"/>
            <a:r>
              <a:rPr lang="es-ES" sz="1000" smtClean="0"/>
              <a:t>II.2 Marco jurídico 45</a:t>
            </a:r>
          </a:p>
          <a:p>
            <a:pPr eaLnBrk="1" hangingPunct="1"/>
            <a:r>
              <a:rPr lang="es-ES" sz="1000" b="1" smtClean="0"/>
              <a:t>III. Convención sobre la Eliminación de Todas las Formas de Discriminación contra la Mujer (CEDAW)</a:t>
            </a:r>
            <a:endParaRPr lang="es-ES" sz="1000" smtClean="0"/>
          </a:p>
          <a:p>
            <a:pPr eaLnBrk="1" hangingPunct="1"/>
            <a:r>
              <a:rPr lang="es-ES" sz="1000" smtClean="0"/>
              <a:t>III.1 Información básica sobre la CEDAW 49</a:t>
            </a:r>
          </a:p>
          <a:p>
            <a:pPr eaLnBrk="1" hangingPunct="1"/>
            <a:r>
              <a:rPr lang="es-ES" sz="1000" smtClean="0"/>
              <a:t>III.2 Pilares fundamentales de la CEDAW 51</a:t>
            </a:r>
          </a:p>
          <a:p>
            <a:pPr eaLnBrk="1" hangingPunct="1"/>
            <a:r>
              <a:rPr lang="es-ES" sz="1000" b="1" smtClean="0"/>
              <a:t>IV. Información inicial sobre la CEDAW y Viet Nam 57</a:t>
            </a:r>
            <a:endParaRPr lang="es-ES" sz="1000" smtClean="0"/>
          </a:p>
          <a:p>
            <a:pPr eaLnBrk="1" hangingPunct="1"/>
            <a:r>
              <a:rPr lang="es-ES" sz="1000" b="1" smtClean="0"/>
              <a:t>V. Examen de documentos jurídicos fundamentales y cumplimiento de la CEDAW 58</a:t>
            </a:r>
            <a:endParaRPr lang="es-ES" sz="1000" smtClean="0"/>
          </a:p>
          <a:p>
            <a:pPr eaLnBrk="1" hangingPunct="1"/>
            <a:r>
              <a:rPr lang="es-ES" sz="1000" smtClean="0"/>
              <a:t>V.1 Compromisos generales para eliminar la discriminación y garantizar la calidad 58</a:t>
            </a:r>
          </a:p>
          <a:p>
            <a:pPr eaLnBrk="1" hangingPunct="1"/>
            <a:r>
              <a:rPr lang="es-ES" sz="1000" smtClean="0"/>
              <a:t>(arts. 1 a 3 de la CEDAW)</a:t>
            </a:r>
          </a:p>
          <a:p>
            <a:pPr eaLnBrk="1" hangingPunct="1"/>
            <a:r>
              <a:rPr lang="es-ES" sz="1000" smtClean="0"/>
              <a:t>V.2 Medidas especiales de carácter temporal y medidas de fomento de la maternidad 127</a:t>
            </a:r>
          </a:p>
          <a:p>
            <a:pPr eaLnBrk="1" hangingPunct="1"/>
            <a:r>
              <a:rPr lang="es-ES" sz="1000" smtClean="0"/>
              <a:t>(art. 4 de la CEDAW)</a:t>
            </a:r>
          </a:p>
          <a:p>
            <a:pPr eaLnBrk="1" hangingPunct="1"/>
            <a:r>
              <a:rPr lang="es-ES" sz="1000" smtClean="0"/>
              <a:t>V.3 Patrones socioculturales de conducta (art. 5 de la CEDAW) 135</a:t>
            </a:r>
          </a:p>
          <a:p>
            <a:pPr eaLnBrk="1" hangingPunct="1"/>
            <a:r>
              <a:rPr lang="es-ES" sz="1000" smtClean="0"/>
              <a:t>V.4 Trata y explotación de prostitutas (art. 6 de la CEDAW) 143</a:t>
            </a:r>
          </a:p>
          <a:p>
            <a:pPr eaLnBrk="1" hangingPunct="1"/>
            <a:r>
              <a:rPr lang="es-ES" sz="1000" smtClean="0"/>
              <a:t>V.5 Vida política y pública (arts. 7 y 8 de la CEDAW) 168</a:t>
            </a:r>
          </a:p>
          <a:p>
            <a:pPr eaLnBrk="1" hangingPunct="1"/>
            <a:r>
              <a:rPr lang="es-ES" sz="1000" smtClean="0"/>
              <a:t>V.6 Nacionalidad (art. 9 de la CEDAW) 191</a:t>
            </a:r>
          </a:p>
          <a:p>
            <a:pPr eaLnBrk="1" hangingPunct="1"/>
            <a:r>
              <a:rPr lang="es-ES" sz="1000" smtClean="0"/>
              <a:t>V.7 Educación (art. 10 de la CEDAW) 193</a:t>
            </a:r>
          </a:p>
          <a:p>
            <a:pPr eaLnBrk="1" hangingPunct="1"/>
            <a:r>
              <a:rPr lang="es-ES" sz="1000" smtClean="0"/>
              <a:t>V.8 Empleo (art. 11 de la CEDAW) 210</a:t>
            </a:r>
          </a:p>
          <a:p>
            <a:pPr eaLnBrk="1" hangingPunct="1"/>
            <a:r>
              <a:rPr lang="es-ES" sz="1000" smtClean="0"/>
              <a:t>V.9 Salud (art. 12 de la CEDAW) 244</a:t>
            </a:r>
          </a:p>
          <a:p>
            <a:pPr eaLnBrk="1" hangingPunct="1"/>
            <a:r>
              <a:rPr lang="es-ES" sz="1000" smtClean="0"/>
              <a:t>V.10 Vida económica y social (art. 13 de la CEDAW) 276</a:t>
            </a:r>
          </a:p>
          <a:p>
            <a:pPr eaLnBrk="1" hangingPunct="1"/>
            <a:r>
              <a:rPr lang="es-ES" sz="1000" smtClean="0"/>
              <a:t>V.11 Mujeres rurales (art. 14 de la CEDAW) 283</a:t>
            </a:r>
          </a:p>
          <a:p>
            <a:pPr eaLnBrk="1" hangingPunct="1"/>
            <a:r>
              <a:rPr lang="es-ES" sz="1000" smtClean="0"/>
              <a:t>V.12 Igualdad ante la ley (art. 15 de la CEDAW) 289</a:t>
            </a:r>
          </a:p>
          <a:p>
            <a:pPr eaLnBrk="1" hangingPunct="1"/>
            <a:r>
              <a:rPr lang="es-ES" sz="1000" smtClean="0"/>
              <a:t>V.13 Matrimonio y familia (art. 16 de la CEDAW) 295</a:t>
            </a:r>
          </a:p>
          <a:p>
            <a:pPr eaLnBrk="1" hangingPunct="1"/>
            <a:r>
              <a:rPr lang="es-ES" sz="1000" b="1" smtClean="0"/>
              <a:t>VI. Conclusión 325</a:t>
            </a:r>
            <a:endParaRPr lang="es-ES" sz="1000" smtClean="0"/>
          </a:p>
          <a:p>
            <a:pPr eaLnBrk="1" hangingPunct="1"/>
            <a:endParaRPr lang="es-ES" sz="1000" smtClean="0"/>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s-ES" b="1" dirty="0" smtClean="0"/>
              <a:t>Ventaja comparativa</a:t>
            </a:r>
          </a:p>
        </p:txBody>
      </p:sp>
      <p:sp>
        <p:nvSpPr>
          <p:cNvPr id="37890" name="Content Placeholder 2"/>
          <p:cNvSpPr>
            <a:spLocks noGrp="1"/>
          </p:cNvSpPr>
          <p:nvPr>
            <p:ph idx="1"/>
          </p:nvPr>
        </p:nvSpPr>
        <p:spPr>
          <a:xfrm>
            <a:off x="395288" y="1474788"/>
            <a:ext cx="8532812" cy="4114800"/>
          </a:xfrm>
        </p:spPr>
        <p:txBody>
          <a:bodyPr/>
          <a:lstStyle/>
          <a:p>
            <a:pPr eaLnBrk="1" hangingPunct="1"/>
            <a:r>
              <a:rPr lang="es-ES" smtClean="0"/>
              <a:t>La ventaja comparativa del sistema de las Naciones Unidas en lo tocante a la igualdad de género incluye:</a:t>
            </a:r>
          </a:p>
          <a:p>
            <a:pPr eaLnBrk="1" hangingPunct="1">
              <a:buFontTx/>
              <a:buChar char="•"/>
            </a:pPr>
            <a:r>
              <a:rPr lang="es-ES" altLang="en-US" smtClean="0"/>
              <a:t>Apoyo al gobierno en cuestiones que afectan a varios sectores, como la igualdad de género, que requieran un enfoque intersectorial y una implicación transversal del gobierno</a:t>
            </a:r>
          </a:p>
          <a:p>
            <a:pPr eaLnBrk="1" hangingPunct="1">
              <a:buFontTx/>
              <a:buChar char="•"/>
            </a:pPr>
            <a:r>
              <a:rPr lang="es-ES" altLang="en-US" b="1" smtClean="0"/>
              <a:t>Función de coordinación</a:t>
            </a:r>
            <a:r>
              <a:rPr lang="es-ES" smtClean="0"/>
              <a:t> </a:t>
            </a:r>
            <a:r>
              <a:rPr lang="es-ES" altLang="en-US" smtClean="0"/>
              <a:t>y </a:t>
            </a:r>
            <a:r>
              <a:rPr lang="es-ES" altLang="en-US" b="1" smtClean="0"/>
              <a:t>convocatoria</a:t>
            </a:r>
            <a:r>
              <a:rPr lang="es-ES" smtClean="0"/>
              <a:t> </a:t>
            </a:r>
          </a:p>
          <a:p>
            <a:pPr eaLnBrk="1" hangingPunct="1">
              <a:buFontTx/>
              <a:buChar char="•"/>
            </a:pPr>
            <a:r>
              <a:rPr lang="es-ES" altLang="en-US" smtClean="0"/>
              <a:t>Promoción y apoyo del </a:t>
            </a:r>
            <a:r>
              <a:rPr lang="es-ES" altLang="en-US" b="1" smtClean="0"/>
              <a:t>diálogo</a:t>
            </a:r>
            <a:r>
              <a:rPr lang="es-ES" altLang="en-US" smtClean="0"/>
              <a:t> en </a:t>
            </a:r>
            <a:r>
              <a:rPr lang="es-ES" altLang="en-US" b="1" smtClean="0"/>
              <a:t>temas potencialmente sensibles</a:t>
            </a:r>
            <a:r>
              <a:rPr lang="es-ES" altLang="en-US" smtClean="0"/>
              <a:t> </a:t>
            </a:r>
          </a:p>
          <a:p>
            <a:pPr eaLnBrk="1" hangingPunct="1">
              <a:buFontTx/>
              <a:buChar char="•"/>
            </a:pPr>
            <a:r>
              <a:rPr lang="es-ES" altLang="en-US" smtClean="0"/>
              <a:t>Actuación a modo de puente o intermediario para facilitar el diálogo del gobierno con los grupos de mujeres de la sociedad civil   </a:t>
            </a:r>
          </a:p>
          <a:p>
            <a:pPr eaLnBrk="1" hangingPunct="1">
              <a:buFontTx/>
              <a:buChar char="•"/>
            </a:pPr>
            <a:r>
              <a:rPr lang="es-ES" altLang="en-US" smtClean="0"/>
              <a:t>Defensa de las mujeres </a:t>
            </a:r>
            <a:r>
              <a:rPr lang="es-ES" altLang="en-US" b="1" smtClean="0"/>
              <a:t>más desfavorecidas </a:t>
            </a:r>
            <a:r>
              <a:rPr lang="es-ES" altLang="en-US" smtClean="0"/>
              <a:t>y </a:t>
            </a:r>
            <a:r>
              <a:rPr lang="es-ES" altLang="en-US" b="1" smtClean="0"/>
              <a:t>vulnerables</a:t>
            </a:r>
            <a:r>
              <a:rPr lang="es-ES" smtClean="0"/>
              <a:t>, </a:t>
            </a:r>
            <a:r>
              <a:rPr lang="es-ES" altLang="en-US" smtClean="0"/>
              <a:t>aquellas que no pueden hacer oír su voz.</a:t>
            </a:r>
          </a:p>
          <a:p>
            <a:pPr eaLnBrk="1" hangingPunct="1">
              <a:buFontTx/>
              <a:buChar char="•"/>
            </a:pPr>
            <a:r>
              <a:rPr lang="es-ES" altLang="en-US" smtClean="0"/>
              <a:t>Especialización técnica e intercambio de conocimientos sobre la base de </a:t>
            </a:r>
            <a:r>
              <a:rPr lang="es-ES" altLang="en-US" b="1" smtClean="0"/>
              <a:t>normas aplicables a escala mundial, </a:t>
            </a:r>
            <a:r>
              <a:rPr lang="es-ES" altLang="en-US" smtClean="0"/>
              <a:t>de las </a:t>
            </a:r>
            <a:r>
              <a:rPr lang="es-ES" altLang="en-US" b="1" smtClean="0"/>
              <a:t>mejores prácticas internacionales y de enfoques</a:t>
            </a:r>
            <a:r>
              <a:rPr lang="es-ES" smtClean="0"/>
              <a:t> </a:t>
            </a:r>
            <a:r>
              <a:rPr lang="es-ES" altLang="en-US" b="1" smtClean="0"/>
              <a:t>innovadores</a:t>
            </a:r>
            <a:r>
              <a:rPr lang="es-ES" altLang="en-US" smtClean="0"/>
              <a:t>.</a:t>
            </a:r>
            <a:endParaRPr lang="es-ES" altLang="en-US" b="1" smtClean="0"/>
          </a:p>
          <a:p>
            <a:pPr eaLnBrk="1" hangingPunct="1">
              <a:buFontTx/>
              <a:buChar char="•"/>
            </a:pPr>
            <a:r>
              <a:rPr lang="es-ES" altLang="en-US" smtClean="0"/>
              <a:t>Apoyo y seguimiento de la </a:t>
            </a:r>
            <a:r>
              <a:rPr lang="es-ES" altLang="en-US" b="1" smtClean="0"/>
              <a:t>integración</a:t>
            </a:r>
            <a:r>
              <a:rPr lang="es-ES" altLang="en-US" smtClean="0"/>
              <a:t> de las </a:t>
            </a:r>
            <a:r>
              <a:rPr lang="es-ES" altLang="en-US" b="1" smtClean="0"/>
              <a:t>normas internacionales</a:t>
            </a:r>
            <a:r>
              <a:rPr lang="es-ES" altLang="en-US" smtClean="0"/>
              <a:t> en los marcos legislativos y normativos nacionales</a:t>
            </a:r>
          </a:p>
          <a:p>
            <a:pPr eaLnBrk="1" hangingPunct="1">
              <a:buFontTx/>
              <a:buChar char="•"/>
            </a:pPr>
            <a:r>
              <a:rPr lang="es-ES" altLang="en-US" smtClean="0"/>
              <a:t>Garantizar que la toma de decisiones esté </a:t>
            </a:r>
            <a:r>
              <a:rPr lang="es-ES" altLang="en-US" b="1" smtClean="0"/>
              <a:t>basada en pruebas</a:t>
            </a:r>
            <a:r>
              <a:rPr lang="es-ES" altLang="en-US" smtClean="0"/>
              <a:t>, sea acorde con las normas internacionales y beneficie a las mujeres, los hombres, las niñas y los niños.</a:t>
            </a:r>
          </a:p>
          <a:p>
            <a:pPr eaLnBrk="1" hangingPunct="1"/>
            <a:endParaRPr lang="es-ES" altLang="en-US" smtClean="0"/>
          </a:p>
          <a:p>
            <a:pPr eaLnBrk="1" hangingPunct="1"/>
            <a:r>
              <a:rPr lang="es-ES" altLang="en-US" smtClean="0"/>
              <a:t>Es fundamental que seamos capaces de articular la ventaja comparativa en el contexto nacional frente a otros asociados, incluso a través de la identificación de partes interesadas y la realización de sondeos de opinión.</a:t>
            </a:r>
          </a:p>
          <a:p>
            <a:pPr eaLnBrk="1" hangingPunct="1"/>
            <a:endParaRPr lang="es-ES" smtClean="0"/>
          </a:p>
          <a:p>
            <a:pPr eaLnBrk="1" hangingPunct="1"/>
            <a:endParaRPr lang="es-E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es-ES" b="1" dirty="0" smtClean="0"/>
              <a:t>Puntos de partida</a:t>
            </a:r>
          </a:p>
        </p:txBody>
      </p:sp>
      <p:graphicFrame>
        <p:nvGraphicFramePr>
          <p:cNvPr id="4" name="Content Placeholder 3"/>
          <p:cNvGraphicFramePr>
            <a:graphicFrameLocks noGrp="1"/>
          </p:cNvGraphicFramePr>
          <p:nvPr>
            <p:ph idx="1"/>
          </p:nvPr>
        </p:nvGraphicFramePr>
        <p:xfrm>
          <a:off x="250825" y="1341438"/>
          <a:ext cx="8713788" cy="4572318"/>
        </p:xfrm>
        <a:graphic>
          <a:graphicData uri="http://schemas.openxmlformats.org/drawingml/2006/table">
            <a:tbl>
              <a:tblPr/>
              <a:tblGrid>
                <a:gridCol w="2586038"/>
                <a:gridCol w="6127750"/>
              </a:tblGrid>
              <a:tr h="2746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ＭＳ Ｐゴシック" pitchFamily="34" charset="-128"/>
                        </a:rPr>
                        <a:t>Pasos de la ECA</a:t>
                      </a:r>
                      <a:endParaRPr kumimoji="0" lang="es-ES" sz="1200" b="1"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000" b="1" i="0" u="none" strike="noStrike" cap="none" normalizeH="0" baseline="0" smtClean="0">
                          <a:ln>
                            <a:noFill/>
                          </a:ln>
                          <a:solidFill>
                            <a:srgbClr val="000000"/>
                          </a:solidFill>
                          <a:effectLst/>
                          <a:latin typeface="Arial" charset="0"/>
                          <a:ea typeface="ＭＳ Ｐゴシック" pitchFamily="34" charset="-128"/>
                        </a:rPr>
                        <a:t>Puntos</a:t>
                      </a:r>
                      <a:r>
                        <a:rPr kumimoji="0" lang="es-ES" sz="1800" b="0" i="0" u="none" strike="noStrike" cap="none" normalizeH="0" baseline="0" smtClean="0">
                          <a:ln>
                            <a:noFill/>
                          </a:ln>
                          <a:solidFill>
                            <a:srgbClr val="000000"/>
                          </a:solidFill>
                          <a:effectLst/>
                          <a:latin typeface="Arial" charset="0"/>
                          <a:ea typeface="ＭＳ Ｐゴシック" pitchFamily="34" charset="-128"/>
                        </a:rPr>
                        <a:t> </a:t>
                      </a:r>
                      <a:r>
                        <a:rPr kumimoji="0" lang="es-ES" sz="1000" b="1" i="0" u="none" strike="noStrike" cap="none" normalizeH="0" baseline="0" smtClean="0">
                          <a:ln>
                            <a:noFill/>
                          </a:ln>
                          <a:solidFill>
                            <a:srgbClr val="000000"/>
                          </a:solidFill>
                          <a:effectLst/>
                          <a:latin typeface="Arial" charset="0"/>
                          <a:ea typeface="ＭＳ Ｐゴシック" pitchFamily="34" charset="-128"/>
                        </a:rPr>
                        <a:t>de partida</a:t>
                      </a:r>
                      <a:endParaRPr kumimoji="0" lang="es-ES" sz="1200" b="1"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18256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hMerge="1">
                  <a:txBody>
                    <a:bodyPr/>
                    <a:lstStyle/>
                    <a:p>
                      <a:endParaRPr lang="es-ES"/>
                    </a:p>
                  </a:txBody>
                  <a:tcPr/>
                </a:tc>
              </a:tr>
              <a:tr h="1981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a. Preparar el primer 
</a:t>
                      </a:r>
                      <a:r>
                        <a:rPr kumimoji="0" lang="es-ES" sz="1800" b="0" i="0" u="none" strike="noStrike" cap="none" normalizeH="0" baseline="0" smtClean="0">
                          <a:ln>
                            <a:noFill/>
                          </a:ln>
                          <a:solidFill>
                            <a:srgbClr val="000000"/>
                          </a:solidFill>
                          <a:effectLst/>
                          <a:latin typeface="Arial" charset="0"/>
                          <a:ea typeface="ＭＳ Ｐゴシック" pitchFamily="34" charset="-128"/>
                        </a:rPr>
                        <a:t/>
                      </a:r>
                      <a:br>
                        <a:rPr kumimoji="0" lang="es-ES" sz="1800" b="0" i="0" u="none" strike="noStrike" cap="none" normalizeH="0" baseline="0" smtClean="0">
                          <a:ln>
                            <a:noFill/>
                          </a:ln>
                          <a:solidFill>
                            <a:srgbClr val="000000"/>
                          </a:solidFill>
                          <a:effectLst/>
                          <a:latin typeface="Arial" charset="0"/>
                          <a:ea typeface="ＭＳ Ｐゴシック" pitchFamily="34" charset="-128"/>
                        </a:rPr>
                      </a:br>
                      <a:r>
                        <a:rPr kumimoji="0" lang="es-ES" sz="1000" b="0" i="0" u="none" strike="noStrike" cap="none" normalizeH="0" baseline="0" smtClean="0">
                          <a:ln>
                            <a:noFill/>
                          </a:ln>
                          <a:solidFill>
                            <a:srgbClr val="000000"/>
                          </a:solidFill>
                          <a:effectLst/>
                          <a:latin typeface="Arial" charset="0"/>
                          <a:ea typeface="ＭＳ Ｐゴシック" pitchFamily="34" charset="-128"/>
                        </a:rPr>
                        <a:t>borrador de la Evaluación Común de País (ECA)</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Identificar, suministrar y promover la inclusión de información desglosada por sexo para todos los temas prioritarios identificados en la ECA.</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Velar por que el análisis en la ECA refleje las diferentes maneras en que mujeres y hombres experimentan y pueden influir en los temas fundamentales.</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Utilizar información proveniente de los informes más recientes de la CEDAW (informes de gobiernos y contrainformes) o cuestionarios completados por los gobiernos para la evaluación a 10 años de la Plataforma de Acción de Beijing.</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Determinar con los asociados dentro del gobierno y de la sociedad civil que sean pertinentes si se están generando los informes para las próximas sesiones de la CEDAW y hacer uso de trabajos ya comenzados (los informes periódicos se presentan cada 4 años).</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Solicitar a expertos en igualdad de género y derechos humanos de las mujeres que lean los borradores completos de la Evaluación Común de País y devuelvan sus comentarios.</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914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b. Garantizar el control 
</a:t>
                      </a:r>
                      <a:r>
                        <a:rPr kumimoji="0" lang="es-ES" sz="1800" b="0" i="0" u="none" strike="noStrike" cap="none" normalizeH="0" baseline="0" smtClean="0">
                          <a:ln>
                            <a:noFill/>
                          </a:ln>
                          <a:solidFill>
                            <a:srgbClr val="000000"/>
                          </a:solidFill>
                          <a:effectLst/>
                          <a:latin typeface="Arial" charset="0"/>
                          <a:ea typeface="ＭＳ Ｐゴシック" pitchFamily="34" charset="-128"/>
                        </a:rPr>
                        <a:t/>
                      </a:r>
                      <a:br>
                        <a:rPr kumimoji="0" lang="es-ES" sz="1800" b="0" i="0" u="none" strike="noStrike" cap="none" normalizeH="0" baseline="0" smtClean="0">
                          <a:ln>
                            <a:noFill/>
                          </a:ln>
                          <a:solidFill>
                            <a:srgbClr val="000000"/>
                          </a:solidFill>
                          <a:effectLst/>
                          <a:latin typeface="Arial" charset="0"/>
                          <a:ea typeface="ＭＳ Ｐゴシック" pitchFamily="34" charset="-128"/>
                        </a:rPr>
                      </a:br>
                      <a:r>
                        <a:rPr kumimoji="0" lang="es-ES" sz="1000" b="0" i="0" u="none" strike="noStrike" cap="none" normalizeH="0" baseline="0" smtClean="0">
                          <a:ln>
                            <a:noFill/>
                          </a:ln>
                          <a:solidFill>
                            <a:srgbClr val="000000"/>
                          </a:solidFill>
                          <a:effectLst/>
                          <a:latin typeface="Arial" charset="0"/>
                          <a:ea typeface="ＭＳ Ｐゴシック" pitchFamily="34" charset="-128"/>
                        </a:rPr>
                        <a:t>de calidad de la Evaluación Común de País por parte de 
</a:t>
                      </a:r>
                      <a:r>
                        <a:rPr kumimoji="0" lang="es-ES" sz="1800" b="0" i="0" u="none" strike="noStrike" cap="none" normalizeH="0" baseline="0" smtClean="0">
                          <a:ln>
                            <a:noFill/>
                          </a:ln>
                          <a:solidFill>
                            <a:srgbClr val="000000"/>
                          </a:solidFill>
                          <a:effectLst/>
                          <a:latin typeface="Arial" charset="0"/>
                          <a:ea typeface="ＭＳ Ｐゴシック" pitchFamily="34" charset="-128"/>
                        </a:rPr>
                        <a:t/>
                      </a:r>
                      <a:br>
                        <a:rPr kumimoji="0" lang="es-ES" sz="1800" b="0" i="0" u="none" strike="noStrike" cap="none" normalizeH="0" baseline="0" smtClean="0">
                          <a:ln>
                            <a:noFill/>
                          </a:ln>
                          <a:solidFill>
                            <a:srgbClr val="000000"/>
                          </a:solidFill>
                          <a:effectLst/>
                          <a:latin typeface="Arial" charset="0"/>
                          <a:ea typeface="ＭＳ Ｐゴシック" pitchFamily="34" charset="-128"/>
                        </a:rPr>
                      </a:br>
                      <a:r>
                        <a:rPr kumimoji="0" lang="es-ES" sz="1000" b="0" i="0" u="none" strike="noStrike" cap="none" normalizeH="0" baseline="0" smtClean="0">
                          <a:ln>
                            <a:noFill/>
                          </a:ln>
                          <a:solidFill>
                            <a:srgbClr val="000000"/>
                          </a:solidFill>
                          <a:effectLst/>
                          <a:latin typeface="Arial" charset="0"/>
                          <a:ea typeface="ＭＳ Ｐゴシック" pitchFamily="34" charset="-128"/>
                        </a:rPr>
                        <a:t>lectores independientes  </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Garantizar el control de calidad de la Evaluación Común de País por parte de lectores independientes.</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Controlar que los representantes de ONG que presentan contrainformes y los sectores del gobierno dedicados a generar informes de los Estados Partes para la CEDAW también se encuentren entre los integrantes del grupo de lectores.</a:t>
                      </a:r>
                      <a:endParaRPr kumimoji="0" lang="es-ES" sz="1200" b="0" i="0" u="none" strike="noStrike" cap="none" normalizeH="0" baseline="0" smtClean="0">
                        <a:ln>
                          <a:noFill/>
                        </a:ln>
                        <a:solidFill>
                          <a:srgbClr val="000000"/>
                        </a:solidFill>
                        <a:effectLst/>
                        <a:latin typeface="Arial" charset="0"/>
                        <a:ea typeface="ＭＳ Ｐゴシック" pitchFamily="34" charset="-128"/>
                      </a:endParaRPr>
                    </a:p>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En cada caso, si no lo estuvieran, abogar por su inclusión.</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762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c. Finalizar la Evaluación Común de País</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Como a menudo se organiza para esta etapa una consulta con el gobierno, garantizar que las representantes de la oficina nacional de la mujer –como también otros expertos nacionales en programación para la igualdad de género– participen de las consultas. Si existiera dentro de los ministerios gubernamentales una red de puntos focales de género, realizar una consulta con sus integrantes.</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d. Extraer lecciones de la Evaluación Común de País </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 typeface="Symbol" pitchFamily="18" charset="2"/>
                        <a:buChar char=""/>
                        <a:tabLst>
                          <a:tab pos="273050" algn="l"/>
                        </a:tabLst>
                      </a:pPr>
                      <a:r>
                        <a:rPr kumimoji="0" lang="es-ES" sz="1000" b="0" i="0" u="none" strike="noStrike" cap="none" normalizeH="0" baseline="0" smtClean="0">
                          <a:ln>
                            <a:noFill/>
                          </a:ln>
                          <a:solidFill>
                            <a:srgbClr val="000000"/>
                          </a:solidFill>
                          <a:effectLst/>
                          <a:latin typeface="Arial" charset="0"/>
                          <a:ea typeface="ＭＳ Ｐゴシック" pitchFamily="34" charset="-128"/>
                        </a:rPr>
                        <a:t>Utilizar el análisis de género en la Evaluación Común de País para informar otros procesos de elaboración de informes, incluidos los informes de la CEDAW y los informes sobre los Objetivos de Desarrollo del Milenio y su seguimiento.</a:t>
                      </a:r>
                      <a:endParaRPr kumimoji="0" lang="es-ES" sz="1200" b="0" i="0" u="none" strike="noStrike" cap="none" normalizeH="0" baseline="0" smtClean="0">
                        <a:ln>
                          <a:noFill/>
                        </a:ln>
                        <a:solidFill>
                          <a:srgbClr val="000000"/>
                        </a:solidFill>
                        <a:effectLst/>
                        <a:latin typeface="Times New Roman" pitchFamily="18" charset="0"/>
                        <a:ea typeface="ＭＳ Ｐゴシック" pitchFamily="34" charset="-128"/>
                        <a:cs typeface="Times New Roman" pitchFamily="18" charset="0"/>
                      </a:endParaRPr>
                    </a:p>
                  </a:txBody>
                  <a:tcPr marL="68580" marR="68580" marT="0" marB="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rgbClr val="F3F9FA"/>
                    </a:solidFill>
                  </a:tcPr>
                </a:tc>
              </a:tr>
            </a:tbl>
          </a:graphicData>
        </a:graphic>
      </p:graphicFrame>
      <p:sp>
        <p:nvSpPr>
          <p:cNvPr id="39961" name="Rectangle 1"/>
          <p:cNvSpPr>
            <a:spLocks noChangeArrowheads="1"/>
          </p:cNvSpPr>
          <p:nvPr/>
        </p:nvSpPr>
        <p:spPr bwMode="auto">
          <a:xfrm>
            <a:off x="250825" y="5949950"/>
            <a:ext cx="8424863" cy="246063"/>
          </a:xfrm>
          <a:prstGeom prst="rect">
            <a:avLst/>
          </a:prstGeom>
          <a:noFill/>
          <a:ln w="9525">
            <a:noFill/>
            <a:miter lim="800000"/>
            <a:headEnd/>
            <a:tailEnd/>
          </a:ln>
        </p:spPr>
        <p:txBody>
          <a:bodyPr anchor="ctr">
            <a:spAutoFit/>
          </a:bodyPr>
          <a:lstStyle/>
          <a:p>
            <a:pPr eaLnBrk="0" hangingPunct="0">
              <a:tabLst>
                <a:tab pos="274638" algn="l"/>
              </a:tabLst>
            </a:pPr>
            <a:r>
              <a:rPr lang="es-ES" altLang="en-US" sz="1000"/>
              <a:t>Fuente: </a:t>
            </a:r>
            <a:r>
              <a:rPr lang="es-ES" altLang="en-US" sz="1000" u="sng"/>
              <a:t>Guía de recursos para grupos temáticos de género</a:t>
            </a:r>
            <a:r>
              <a:rPr lang="es-ES" altLang="en-US" sz="1000" b="1"/>
              <a:t>, </a:t>
            </a:r>
            <a:r>
              <a:rPr lang="es-ES" altLang="en-US" sz="1000"/>
              <a:t>2005.</a:t>
            </a:r>
            <a:endParaRPr lang="es-ES" altLang="en-US" sz="1800"/>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olo 1"/>
          <p:cNvSpPr>
            <a:spLocks noGrp="1"/>
          </p:cNvSpPr>
          <p:nvPr>
            <p:ph type="title"/>
          </p:nvPr>
        </p:nvSpPr>
        <p:spPr/>
        <p:txBody>
          <a:bodyPr/>
          <a:lstStyle/>
          <a:p>
            <a:pPr eaLnBrk="1" hangingPunct="1"/>
            <a:r>
              <a:rPr lang="es-ES" b="1" dirty="0" smtClean="0"/>
              <a:t>Cuestiones que deben considerarse</a:t>
            </a:r>
          </a:p>
        </p:txBody>
      </p:sp>
      <p:sp>
        <p:nvSpPr>
          <p:cNvPr id="40962" name="Segnaposto contenuto 2"/>
          <p:cNvSpPr>
            <a:spLocks noGrp="1"/>
          </p:cNvSpPr>
          <p:nvPr>
            <p:ph idx="1"/>
          </p:nvPr>
        </p:nvSpPr>
        <p:spPr>
          <a:xfrm>
            <a:off x="431800" y="1412875"/>
            <a:ext cx="8532813" cy="4114800"/>
          </a:xfrm>
        </p:spPr>
        <p:txBody>
          <a:bodyPr/>
          <a:lstStyle/>
          <a:p>
            <a:pPr eaLnBrk="1" hangingPunct="1">
              <a:buFontTx/>
              <a:buChar char="•"/>
            </a:pPr>
            <a:r>
              <a:rPr lang="es-ES" sz="1500" smtClean="0"/>
              <a:t>Necesidad: ¿está el equipo de las Naciones Unidas en el país utilizando el material existente, colaborando con el Gobierno, complementando el trabajo de este o realizando una ECA completa? ¿Es posible integrar plenamente el género en este análisis, o será necesario realizar un trabajo independiente o suplementario al respecto?</a:t>
            </a:r>
          </a:p>
          <a:p>
            <a:pPr eaLnBrk="1" hangingPunct="1">
              <a:buFontTx/>
              <a:buChar char="•"/>
            </a:pPr>
            <a:r>
              <a:rPr lang="es-ES" sz="1500" smtClean="0"/>
              <a:t>Otros principios de programación: ¿está realizando el equipo de las Naciones Unidas en el país un análisis del enfoque basado en los derechos humanos en el marco del análisis de país? En caso afirmativo, ¿es posible integrar plenamente el género, o puede llevarse a cabo este trabajo conjuntamente?  </a:t>
            </a:r>
          </a:p>
          <a:p>
            <a:pPr eaLnBrk="1" hangingPunct="1">
              <a:buFontTx/>
              <a:buChar char="•"/>
            </a:pPr>
            <a:r>
              <a:rPr lang="es-ES" sz="1500" smtClean="0"/>
              <a:t>Cronograma: para que resulte útil, lo ideal es que el análisis de género se realice antes o al mismo tiempo que el análisis de país del equipo de las Naciones Unidas en el país, con el fin de aportar información a este.</a:t>
            </a:r>
          </a:p>
          <a:p>
            <a:pPr eaLnBrk="1" hangingPunct="1">
              <a:buFontTx/>
              <a:buChar char="•"/>
            </a:pPr>
            <a:r>
              <a:rPr lang="es-ES" sz="1500" smtClean="0"/>
              <a:t>Enfoque: reflexionar sobre las prioridades del país y sobre los aspectos en los que probablemente vaya a centrarse el equipo de las Naciones Unidas en el país, y garantizar la inclusión de dichas prioridades y aspectos. A menudo resulta útil estructurarlos por temas.</a:t>
            </a:r>
          </a:p>
          <a:p>
            <a:pPr eaLnBrk="1" hangingPunct="1">
              <a:buFontTx/>
              <a:buChar char="•"/>
            </a:pPr>
            <a:r>
              <a:rPr lang="es-ES" sz="1500" smtClean="0"/>
              <a:t>Asociados: este tipo de análisis debería llevarse a cabo entre diversos organismos, y con la colaboración del Gobierno y de otros socios, incluidos los donantes.</a:t>
            </a:r>
          </a:p>
          <a:p>
            <a:pPr eaLnBrk="1" hangingPunct="1">
              <a:buFontTx/>
              <a:buChar char="•"/>
            </a:pPr>
            <a:r>
              <a:rPr lang="es-ES" sz="1500" smtClean="0"/>
              <a:t>Datos: se trata de una buena oportunidad para verificar las fuentes de datos de las que se dispone, de cuáles no y cuáles serán necesarios para el seguimiento del nuevo MANUD.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s-ES" b="1" dirty="0" smtClean="0"/>
              <a:t>¿Qué es el análisis de género?</a:t>
            </a:r>
          </a:p>
        </p:txBody>
      </p:sp>
      <p:sp>
        <p:nvSpPr>
          <p:cNvPr id="16386" name="Content Placeholder 2"/>
          <p:cNvSpPr>
            <a:spLocks noGrp="1"/>
          </p:cNvSpPr>
          <p:nvPr>
            <p:ph idx="1"/>
          </p:nvPr>
        </p:nvSpPr>
        <p:spPr>
          <a:xfrm>
            <a:off x="250825" y="1484313"/>
            <a:ext cx="8569325" cy="4114800"/>
          </a:xfrm>
        </p:spPr>
        <p:txBody>
          <a:bodyPr/>
          <a:lstStyle/>
          <a:p>
            <a:pPr eaLnBrk="1" hangingPunct="1">
              <a:lnSpc>
                <a:spcPct val="80000"/>
              </a:lnSpc>
            </a:pPr>
            <a:r>
              <a:rPr lang="es-ES" altLang="en-US" sz="2000" smtClean="0"/>
              <a:t>El análisis de género nos permite comprender:</a:t>
            </a:r>
          </a:p>
          <a:p>
            <a:pPr marL="800100" lvl="1" indent="-342900" eaLnBrk="1" hangingPunct="1">
              <a:lnSpc>
                <a:spcPct val="80000"/>
              </a:lnSpc>
              <a:buFont typeface="Arial" charset="0"/>
              <a:buChar char="•"/>
            </a:pPr>
            <a:r>
              <a:rPr lang="es-ES" altLang="en-US" sz="1800" smtClean="0"/>
              <a:t>Las diferentes funciones, experiencias, necesidades e intereses de hombres y mujeres</a:t>
            </a:r>
          </a:p>
          <a:p>
            <a:pPr marL="800100" lvl="1" indent="-342900" eaLnBrk="1" hangingPunct="1">
              <a:lnSpc>
                <a:spcPct val="80000"/>
              </a:lnSpc>
              <a:buFont typeface="Arial" charset="0"/>
              <a:buChar char="•"/>
            </a:pPr>
            <a:r>
              <a:rPr lang="es-ES" altLang="en-US" sz="1800" smtClean="0"/>
              <a:t>Las limitaciones y barreras a las que se enfrentan</a:t>
            </a:r>
          </a:p>
          <a:p>
            <a:pPr marL="800100" lvl="1" indent="-342900" eaLnBrk="1" hangingPunct="1">
              <a:lnSpc>
                <a:spcPct val="80000"/>
              </a:lnSpc>
              <a:buFont typeface="Arial" charset="0"/>
              <a:buChar char="•"/>
            </a:pPr>
            <a:r>
              <a:rPr lang="es-ES" altLang="en-US" sz="1800" smtClean="0"/>
              <a:t>El modo en que las intervenciones programáticas y normativas afectan a las mujeres y los hombres debido a esas diferencias</a:t>
            </a:r>
          </a:p>
          <a:p>
            <a:pPr eaLnBrk="1" hangingPunct="1">
              <a:lnSpc>
                <a:spcPct val="80000"/>
              </a:lnSpc>
            </a:pPr>
            <a:r>
              <a:rPr lang="es-ES" altLang="en-US" sz="2000" smtClean="0"/>
              <a:t>Con el fin de:</a:t>
            </a:r>
          </a:p>
          <a:p>
            <a:pPr marL="800100" lvl="1" indent="-342900" eaLnBrk="1" hangingPunct="1">
              <a:lnSpc>
                <a:spcPct val="80000"/>
              </a:lnSpc>
              <a:buFont typeface="Arial" charset="0"/>
              <a:buChar char="•"/>
            </a:pPr>
            <a:r>
              <a:rPr lang="es-ES" altLang="en-US" sz="1800" smtClean="0"/>
              <a:t>Ofrecer una información de mayor calidad de cara al diseño y la ejecución de políticas y programas que respondan a las necesidades de toda la población destinataria </a:t>
            </a:r>
          </a:p>
          <a:p>
            <a:pPr marL="800100" lvl="1" indent="-342900" eaLnBrk="1" hangingPunct="1">
              <a:lnSpc>
                <a:spcPct val="80000"/>
              </a:lnSpc>
              <a:buFont typeface="Arial" charset="0"/>
              <a:buChar char="•"/>
            </a:pPr>
            <a:r>
              <a:rPr lang="es-ES" altLang="en-US" sz="1800" smtClean="0"/>
              <a:t>Fomentar la igualdad de oportunidades y de beneficios obtenidos a partir de dichas políticas y programas</a:t>
            </a:r>
          </a:p>
          <a:p>
            <a:pPr eaLnBrk="1" hangingPunct="1">
              <a:lnSpc>
                <a:spcPct val="80000"/>
              </a:lnSpc>
            </a:pPr>
            <a:r>
              <a:rPr lang="es-ES" altLang="en-US" sz="2000" smtClean="0"/>
              <a:t>Y, a un nivel más amplio, para:</a:t>
            </a:r>
          </a:p>
          <a:p>
            <a:pPr marL="800100" lvl="1" indent="-342900" eaLnBrk="1" hangingPunct="1">
              <a:lnSpc>
                <a:spcPct val="80000"/>
              </a:lnSpc>
              <a:buFont typeface="Arial" charset="0"/>
              <a:buChar char="•"/>
            </a:pPr>
            <a:r>
              <a:rPr lang="es-ES" altLang="en-US" sz="1800" smtClean="0"/>
              <a:t>Abordar y, en última instancia, eliminar la discriminación y la desigualdad en las relaciones de poder</a:t>
            </a:r>
          </a:p>
          <a:p>
            <a:pPr marL="800100" lvl="1" indent="-342900" eaLnBrk="1" hangingPunct="1">
              <a:lnSpc>
                <a:spcPct val="80000"/>
              </a:lnSpc>
              <a:buFont typeface="Arial" charset="0"/>
              <a:buChar char="•"/>
            </a:pPr>
            <a:r>
              <a:rPr lang="es-ES" altLang="en-US" sz="1800" smtClean="0"/>
              <a:t>Promover la igualdad sustantiva</a:t>
            </a:r>
          </a:p>
          <a:p>
            <a:pPr marL="800100" lvl="1" indent="-342900" eaLnBrk="1" hangingPunct="1">
              <a:lnSpc>
                <a:spcPct val="80000"/>
              </a:lnSpc>
              <a:buFont typeface="Arial" charset="0"/>
              <a:buChar char="•"/>
            </a:pPr>
            <a:r>
              <a:rPr lang="es-ES" altLang="en-US" sz="1800" smtClean="0"/>
              <a:t>Permitir que las personas puedan realizar y maximizar sus capacidades y sus posibilidades de elección</a:t>
            </a:r>
          </a:p>
          <a:p>
            <a:pPr eaLnBrk="1" hangingPunct="1"/>
            <a:endParaRPr lang="es-ES" sz="12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s-ES" b="1" dirty="0" smtClean="0"/>
              <a:t>Recursos y bibliografía complementaria</a:t>
            </a:r>
          </a:p>
        </p:txBody>
      </p:sp>
      <p:sp>
        <p:nvSpPr>
          <p:cNvPr id="43010" name="Content Placeholder 2"/>
          <p:cNvSpPr>
            <a:spLocks noGrp="1"/>
          </p:cNvSpPr>
          <p:nvPr>
            <p:ph idx="1"/>
          </p:nvPr>
        </p:nvSpPr>
        <p:spPr>
          <a:xfrm>
            <a:off x="431800" y="1401763"/>
            <a:ext cx="7772400" cy="4114800"/>
          </a:xfrm>
        </p:spPr>
        <p:txBody>
          <a:bodyPr/>
          <a:lstStyle/>
          <a:p>
            <a:pPr eaLnBrk="1" hangingPunct="1"/>
            <a:r>
              <a:rPr lang="es-ES" smtClean="0"/>
              <a:t>Análisis de género</a:t>
            </a:r>
          </a:p>
          <a:p>
            <a:pPr eaLnBrk="1" hangingPunct="1"/>
            <a:r>
              <a:rPr lang="en-US" u="sng" smtClean="0">
                <a:hlinkClick r:id="rId2"/>
              </a:rPr>
              <a:t>http://www.undp.org/content/dam/undp/library/gender/Institutional%20Development/TLGEN1.6%20UNDP%20GenderAnalysis%20toolkit.pdf</a:t>
            </a:r>
            <a:endParaRPr lang="es-ES" smtClean="0"/>
          </a:p>
          <a:p>
            <a:pPr eaLnBrk="1" hangingPunct="1"/>
            <a:r>
              <a:rPr lang="es-ES" smtClean="0"/>
              <a:t>Análisis de Género y Conflicto </a:t>
            </a:r>
            <a:r>
              <a:rPr lang="en-US" u="sng" smtClean="0">
                <a:hlinkClick r:id="rId3"/>
              </a:rPr>
              <a:t>http://www.unwomen.org/~/media/Headquarters/Media/Publications/en/04AGenderandConflictAnalysis.pdf</a:t>
            </a:r>
            <a:endParaRPr lang="es-ES" smtClean="0"/>
          </a:p>
          <a:p>
            <a:pPr eaLnBrk="1" hangingPunct="1"/>
            <a:r>
              <a:rPr lang="es-ES" smtClean="0"/>
              <a:t>Seguimiento del género y los derechos humanos</a:t>
            </a:r>
          </a:p>
          <a:p>
            <a:pPr eaLnBrk="1" hangingPunct="1"/>
            <a:r>
              <a:rPr lang="en-US" u="sng" smtClean="0">
                <a:hlinkClick r:id="rId4"/>
              </a:rPr>
              <a:t>http://www.ohchr.org/Documents/Publications/Chapter15-20pp.pdf</a:t>
            </a:r>
            <a:r>
              <a:rPr lang="es-ES" smtClean="0"/>
              <a:t> </a:t>
            </a:r>
          </a:p>
          <a:p>
            <a:pPr eaLnBrk="1" hangingPunct="1"/>
            <a:r>
              <a:rPr lang="es-ES" smtClean="0"/>
              <a:t>Evaluación de la situación de Viet Nam en materia de género</a:t>
            </a:r>
          </a:p>
          <a:p>
            <a:pPr eaLnBrk="1" hangingPunct="1"/>
            <a:r>
              <a:rPr lang="it-IT" smtClean="0">
                <a:hlinkClick r:id="rId5"/>
              </a:rPr>
              <a:t>http://www-wds.worldbank.org/external/default/WDSContentServer/WDSP/IB/2011/11/14/000333038_20111114003420/Rendered/PDF/655010WP0P12270sessment.0Eng.0Final.pdf</a:t>
            </a:r>
            <a:endParaRPr lang="es-ES" smtClean="0"/>
          </a:p>
          <a:p>
            <a:pPr eaLnBrk="1" hangingPunct="1"/>
            <a:r>
              <a:rPr lang="it-IT" u="sng" smtClean="0">
                <a:hlinkClick r:id="rId5"/>
              </a:rPr>
              <a:t>Examen de las leyes vietnamitas por parte de la CEDAW</a:t>
            </a:r>
            <a:endParaRPr lang="es-ES" smtClean="0"/>
          </a:p>
          <a:p>
            <a:pPr eaLnBrk="1" hangingPunct="1"/>
            <a:r>
              <a:rPr lang="es-ES" smtClean="0"/>
              <a:t>Evaluación de la situación de Camboya en materia de género, 2008 </a:t>
            </a:r>
            <a:r>
              <a:rPr lang="en-US" smtClean="0">
                <a:hlinkClick r:id="rId6"/>
              </a:rPr>
              <a:t>http://www.un.org.kh/index.php/component/jdownloads/finish/4-cambodia-reports/6-a-fair-share-for-women-cambodian-gender-assessment-2008</a:t>
            </a:r>
            <a:r>
              <a:rPr lang="es-ES" smtClean="0"/>
              <a:t> </a:t>
            </a:r>
          </a:p>
          <a:p>
            <a:pPr eaLnBrk="1" hangingPunct="1"/>
            <a:r>
              <a:rPr lang="es-ES" smtClean="0"/>
              <a:t>CEDAW AND THE LAW: A Gendered and Rights-Based Review of Vietnamese Legal Documents through the Lens of CEDAW</a:t>
            </a:r>
          </a:p>
          <a:p>
            <a:pPr eaLnBrk="1" hangingPunct="1"/>
            <a:r>
              <a:rPr lang="it-IT" smtClean="0">
                <a:hlinkClick r:id="rId5"/>
              </a:rPr>
              <a:t>http://cedaw-seasia.org/docs/general/CEDAWandVietnamese_Law.pdf</a:t>
            </a:r>
            <a:endParaRPr lang="es-ES" smtClean="0"/>
          </a:p>
          <a:p>
            <a:pPr eaLnBrk="1" hangingPunct="1"/>
            <a:endParaRPr lang="es-ES" smtClean="0"/>
          </a:p>
          <a:p>
            <a:pPr eaLnBrk="1" hangingPunct="1"/>
            <a:endParaRPr lang="es-ES" smtClean="0"/>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s-ES" b="1" dirty="0" smtClean="0"/>
              <a:t>¿Cuándo debemos llevar a cabo un análisis de género?</a:t>
            </a:r>
          </a:p>
        </p:txBody>
      </p:sp>
      <p:sp>
        <p:nvSpPr>
          <p:cNvPr id="17410" name="Content Placeholder 2"/>
          <p:cNvSpPr>
            <a:spLocks noGrp="1"/>
          </p:cNvSpPr>
          <p:nvPr>
            <p:ph idx="1"/>
          </p:nvPr>
        </p:nvSpPr>
        <p:spPr>
          <a:xfrm>
            <a:off x="250825" y="1330325"/>
            <a:ext cx="8642350" cy="4114800"/>
          </a:xfrm>
        </p:spPr>
        <p:txBody>
          <a:bodyPr/>
          <a:lstStyle/>
          <a:p>
            <a:pPr eaLnBrk="1" hangingPunct="1">
              <a:lnSpc>
                <a:spcPct val="90000"/>
              </a:lnSpc>
            </a:pPr>
            <a:r>
              <a:rPr lang="es-ES" altLang="en-US" sz="2000" smtClean="0"/>
              <a:t>Cuando necesitemos comprender: </a:t>
            </a:r>
          </a:p>
          <a:p>
            <a:pPr marL="800100" lvl="1" indent="-342900" eaLnBrk="1" hangingPunct="1">
              <a:lnSpc>
                <a:spcPct val="90000"/>
              </a:lnSpc>
              <a:buFont typeface="Arial" charset="0"/>
              <a:buChar char="•"/>
            </a:pPr>
            <a:r>
              <a:rPr lang="es-ES" altLang="en-US" sz="1800" smtClean="0"/>
              <a:t>Los diferentes niveles de participación e implicación, por ejemplo en el mercado de trabajo, en la adopción de decisiones en el seno de la comunidad o en la utilización y el control de los recursos naturales</a:t>
            </a:r>
          </a:p>
          <a:p>
            <a:pPr marL="800100" lvl="1" indent="-342900" eaLnBrk="1" hangingPunct="1">
              <a:lnSpc>
                <a:spcPct val="90000"/>
              </a:lnSpc>
              <a:buFont typeface="Arial" charset="0"/>
              <a:buChar char="•"/>
            </a:pPr>
            <a:r>
              <a:rPr lang="es-ES" altLang="en-US" sz="1800" smtClean="0"/>
              <a:t>Diferentes experiencias en cuestiones específicas, como la pobreza, la migración, la violencia de las bandas, etc.</a:t>
            </a:r>
          </a:p>
          <a:p>
            <a:pPr marL="800100" lvl="1" indent="-342900" eaLnBrk="1" hangingPunct="1">
              <a:lnSpc>
                <a:spcPct val="90000"/>
              </a:lnSpc>
              <a:buFont typeface="Arial" charset="0"/>
              <a:buChar char="•"/>
            </a:pPr>
            <a:r>
              <a:rPr lang="es-ES" altLang="en-US" sz="1800" smtClean="0"/>
              <a:t>Los diferentes resultados producidos por una misma intervención (por ejemplo, en el ámbito de la educación, los servicios de salud o la titularidad de la tierra)</a:t>
            </a:r>
          </a:p>
          <a:p>
            <a:pPr marL="800100" lvl="1" indent="-342900" eaLnBrk="1" hangingPunct="1">
              <a:lnSpc>
                <a:spcPct val="90000"/>
              </a:lnSpc>
              <a:buFont typeface="Arial" charset="0"/>
              <a:buChar char="•"/>
            </a:pPr>
            <a:r>
              <a:rPr lang="es-ES" altLang="en-US" sz="1800" smtClean="0"/>
              <a:t>Los obstáculos y limitaciones a los que se enfrentan los diferentes grupos para una participación plena, por ejemplo en la esfera de la adopción de decisiones</a:t>
            </a:r>
          </a:p>
          <a:p>
            <a:pPr marL="800100" lvl="1" indent="-342900" eaLnBrk="1" hangingPunct="1">
              <a:lnSpc>
                <a:spcPct val="90000"/>
              </a:lnSpc>
              <a:buFont typeface="Arial" charset="0"/>
              <a:buChar char="•"/>
            </a:pPr>
            <a:r>
              <a:rPr lang="es-ES" altLang="en-US" sz="1800" smtClean="0"/>
              <a:t>Vulnerabilidades y desigualdades específicas: hogares encabezados por mujeres solteras, mujeres rurales, mujeres con discapacidad, etc.</a:t>
            </a:r>
          </a:p>
          <a:p>
            <a:pPr marL="800100" lvl="1" indent="-342900" eaLnBrk="1" hangingPunct="1">
              <a:lnSpc>
                <a:spcPct val="90000"/>
              </a:lnSpc>
              <a:buFont typeface="Arial" charset="0"/>
              <a:buChar char="•"/>
            </a:pPr>
            <a:r>
              <a:rPr lang="es-ES" altLang="en-US" sz="1800" smtClean="0"/>
              <a:t>Patrones socioculturales de conducta que parezcan directamente contrarios a los intereses de determinadas personas y grupos, como por ejemplo el hecho de obligar a las niñas a abandonar las escuelas antes que los niños, la mutilación genital femenina, etc.</a:t>
            </a:r>
          </a:p>
          <a:p>
            <a:pPr eaLnBrk="1" hangingPunct="1"/>
            <a:endParaRPr lang="es-ES" sz="12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s-ES" b="1" dirty="0" smtClean="0"/>
              <a:t>Igualdad de género y desarrollo</a:t>
            </a:r>
          </a:p>
        </p:txBody>
      </p:sp>
      <p:sp>
        <p:nvSpPr>
          <p:cNvPr id="18434" name="Content Placeholder 2"/>
          <p:cNvSpPr>
            <a:spLocks noGrp="1"/>
          </p:cNvSpPr>
          <p:nvPr>
            <p:ph idx="1"/>
          </p:nvPr>
        </p:nvSpPr>
        <p:spPr>
          <a:xfrm>
            <a:off x="395288" y="1412875"/>
            <a:ext cx="8353425" cy="4114800"/>
          </a:xfrm>
        </p:spPr>
        <p:txBody>
          <a:bodyPr/>
          <a:lstStyle/>
          <a:p>
            <a:pPr marL="0" indent="0" eaLnBrk="1" hangingPunct="1"/>
            <a:r>
              <a:rPr lang="es-ES" altLang="en-US" sz="1200" smtClean="0"/>
              <a:t>Existen </a:t>
            </a:r>
            <a:r>
              <a:rPr lang="es-ES" altLang="en-US" sz="1200" smtClean="0">
                <a:hlinkClick r:id="rId2"/>
              </a:rPr>
              <a:t>marcos diferentes</a:t>
            </a:r>
            <a:r>
              <a:rPr lang="es-ES" altLang="en-US" sz="1200" smtClean="0"/>
              <a:t> disponibles; no obstante, el análisis de género suele centrarse en los aspectos siguientes:</a:t>
            </a:r>
          </a:p>
          <a:p>
            <a:pPr marL="0" indent="0" eaLnBrk="1" hangingPunct="1">
              <a:buFontTx/>
              <a:buChar char="•"/>
            </a:pPr>
            <a:r>
              <a:rPr lang="es-ES" altLang="en-US" sz="1200" smtClean="0"/>
              <a:t>Roles</a:t>
            </a:r>
          </a:p>
          <a:p>
            <a:pPr marL="800100" lvl="1" eaLnBrk="1" hangingPunct="1">
              <a:buFont typeface="Arial" charset="0"/>
              <a:buChar char="•"/>
            </a:pPr>
            <a:r>
              <a:rPr lang="es-ES" altLang="en-US" sz="1200" smtClean="0"/>
              <a:t>¿Qué funciones asumen realmente las mujeres y los hombres?</a:t>
            </a:r>
          </a:p>
          <a:p>
            <a:pPr marL="800100" lvl="1" eaLnBrk="1" hangingPunct="1">
              <a:buFont typeface="Arial" charset="0"/>
              <a:buChar char="•"/>
            </a:pPr>
            <a:r>
              <a:rPr lang="es-ES" altLang="en-US" sz="1200" smtClean="0"/>
              <a:t>¿Cómo cambian estos roles a lo largo de la vida?</a:t>
            </a:r>
          </a:p>
          <a:p>
            <a:pPr marL="0" indent="0" eaLnBrk="1" hangingPunct="1">
              <a:buFontTx/>
              <a:buChar char="•"/>
            </a:pPr>
            <a:r>
              <a:rPr lang="es-ES" altLang="en-US" sz="1200" smtClean="0"/>
              <a:t>Acceso a (y control de) los recursos y la adopción de decisiones</a:t>
            </a:r>
          </a:p>
          <a:p>
            <a:pPr marL="800100" lvl="1" eaLnBrk="1" hangingPunct="1">
              <a:buFont typeface="Arial" charset="0"/>
              <a:buChar char="•"/>
            </a:pPr>
            <a:r>
              <a:rPr lang="es-ES" altLang="en-US" sz="1200" smtClean="0"/>
              <a:t>¿Quién controla los recursos necesarios para generar medios de vida?</a:t>
            </a:r>
          </a:p>
          <a:p>
            <a:pPr marL="800100" lvl="1" eaLnBrk="1" hangingPunct="1">
              <a:buFont typeface="Arial" charset="0"/>
              <a:buChar char="•"/>
            </a:pPr>
            <a:r>
              <a:rPr lang="es-ES" altLang="en-US" sz="1200" smtClean="0"/>
              <a:t>¿Quién decide en última instancia cómo se utilizan los recursos?</a:t>
            </a:r>
          </a:p>
          <a:p>
            <a:pPr marL="0" indent="0" eaLnBrk="1" hangingPunct="1">
              <a:buFontTx/>
              <a:buChar char="•"/>
            </a:pPr>
            <a:r>
              <a:rPr lang="es-ES" altLang="en-US" sz="1200" smtClean="0"/>
              <a:t>Estructuras</a:t>
            </a:r>
          </a:p>
          <a:p>
            <a:pPr marL="800100" lvl="1" eaLnBrk="1" hangingPunct="1">
              <a:buFont typeface="Arial" charset="0"/>
              <a:buChar char="•"/>
            </a:pPr>
            <a:r>
              <a:rPr lang="es-ES" altLang="en-US" sz="1200" smtClean="0"/>
              <a:t>¿Cómo se tienen en cuenta (o no) las necesidades e intereses de hombres y mujeres desde instituciones y estructuras como los gobiernos, los mercados y los servicios?</a:t>
            </a:r>
          </a:p>
          <a:p>
            <a:pPr marL="800100" lvl="1" eaLnBrk="1" hangingPunct="1">
              <a:buFont typeface="Arial" charset="0"/>
              <a:buChar char="•"/>
            </a:pPr>
            <a:r>
              <a:rPr lang="es-ES" altLang="en-US" sz="1200" smtClean="0"/>
              <a:t>¿En qué medida tienen voz las mujeres en esas estructuras y en los procesos de toma de decisiones que tienen lugar en el seno de esas instituciones?</a:t>
            </a:r>
          </a:p>
          <a:p>
            <a:pPr marL="0" indent="0" eaLnBrk="1" hangingPunct="1">
              <a:buFontTx/>
              <a:buChar char="•"/>
            </a:pPr>
            <a:r>
              <a:rPr lang="es-ES" altLang="en-US" sz="1200" smtClean="0"/>
              <a:t>Poder</a:t>
            </a:r>
          </a:p>
          <a:p>
            <a:pPr marL="800100" lvl="1" eaLnBrk="1" hangingPunct="1">
              <a:buFont typeface="Arial" charset="0"/>
              <a:buChar char="•"/>
            </a:pPr>
            <a:r>
              <a:rPr lang="es-ES" altLang="en-US" sz="1200" smtClean="0"/>
              <a:t>¿Quién puede imponer sus necesidades e intereses y obligar a otros a hacer algo que vaya en contra de sus propios intereses? </a:t>
            </a:r>
          </a:p>
          <a:p>
            <a:pPr marL="800100" lvl="1" eaLnBrk="1" hangingPunct="1">
              <a:buFont typeface="Arial" charset="0"/>
              <a:buChar char="•"/>
            </a:pPr>
            <a:r>
              <a:rPr lang="es-ES" altLang="en-US" sz="1200" smtClean="0"/>
              <a:t>¿Cómo se justifican los desequilibrios de poder y la desigualdad (entre hombres y mujeres, por ejemplo) y cómo se consigue que la gente lo vea como algo normal y natural?</a:t>
            </a:r>
          </a:p>
          <a:p>
            <a:pPr marL="0" indent="0" eaLnBrk="1" hangingPunct="1">
              <a:lnSpc>
                <a:spcPct val="110000"/>
              </a:lnSpc>
              <a:buFontTx/>
              <a:buChar char="•"/>
            </a:pPr>
            <a:r>
              <a:rPr lang="es-ES" altLang="en-US" sz="1200" smtClean="0"/>
              <a:t>El "discurso"</a:t>
            </a:r>
          </a:p>
          <a:p>
            <a:pPr marL="800100" lvl="1" eaLnBrk="1" hangingPunct="1">
              <a:lnSpc>
                <a:spcPct val="110000"/>
              </a:lnSpc>
              <a:buFont typeface="Arial" charset="0"/>
              <a:buChar char="•"/>
            </a:pPr>
            <a:r>
              <a:rPr lang="es-ES" altLang="en-US" sz="1200" smtClean="0"/>
              <a:t>¿Cómo se entienden los hombres y las mujeres, y las relaciones entre ambos sexos? </a:t>
            </a:r>
          </a:p>
          <a:p>
            <a:pPr marL="800100" lvl="1" eaLnBrk="1" hangingPunct="1">
              <a:lnSpc>
                <a:spcPct val="110000"/>
              </a:lnSpc>
              <a:buFont typeface="Arial" charset="0"/>
              <a:buChar char="•"/>
            </a:pPr>
            <a:r>
              <a:rPr lang="es-ES" altLang="en-US" sz="1200" smtClean="0"/>
              <a:t>¿Qué valores y actitudes tenemos con respecto a los hombres, las mujeres y las relaciones entre ambos sexos?</a:t>
            </a:r>
          </a:p>
          <a:p>
            <a:pPr marL="800100" lvl="1" eaLnBrk="1" hangingPunct="1">
              <a:lnSpc>
                <a:spcPct val="110000"/>
              </a:lnSpc>
              <a:buFont typeface="Arial" charset="0"/>
              <a:buChar char="•"/>
            </a:pPr>
            <a:r>
              <a:rPr lang="es-ES" altLang="en-US" sz="1200" smtClean="0"/>
              <a:t>¿Cómo se crean y reproducen los roles e identidades de cada género?</a:t>
            </a:r>
          </a:p>
          <a:p>
            <a:pPr lvl="2" eaLnBrk="1" hangingPunct="1"/>
            <a:endParaRPr lang="es-ES" altLang="en-US" sz="1200" smtClean="0"/>
          </a:p>
          <a:p>
            <a:pPr marL="0" indent="0" eaLnBrk="1" hangingPunct="1">
              <a:buFontTx/>
              <a:buChar char="•"/>
            </a:pPr>
            <a:endParaRPr lang="es-ES" sz="12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s-ES" b="1" dirty="0" smtClean="0"/>
              <a:t>Igualdad de género y desarrollo</a:t>
            </a:r>
          </a:p>
        </p:txBody>
      </p:sp>
      <p:graphicFrame>
        <p:nvGraphicFramePr>
          <p:cNvPr id="4" name="Content Placeholder 3"/>
          <p:cNvGraphicFramePr>
            <a:graphicFrameLocks noGrp="1"/>
          </p:cNvGraphicFramePr>
          <p:nvPr>
            <p:ph idx="1"/>
          </p:nvPr>
        </p:nvGraphicFramePr>
        <p:xfrm>
          <a:off x="468313" y="1628775"/>
          <a:ext cx="7772400" cy="3822192"/>
        </p:xfrm>
        <a:graphic>
          <a:graphicData uri="http://schemas.openxmlformats.org/drawingml/2006/table">
            <a:tbl>
              <a:tblPr firstRow="1" bandRow="1">
                <a:tableStyleId>{5C22544A-7EE6-4342-B048-85BDC9FD1C3A}</a:tableStyleId>
              </a:tblPr>
              <a:tblGrid>
                <a:gridCol w="1584176"/>
                <a:gridCol w="6188224"/>
              </a:tblGrid>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0" u="none" strike="noStrike" cap="none" normalizeH="0" baseline="0" noProof="0" smtClean="0">
                          <a:ln>
                            <a:noFill/>
                          </a:ln>
                          <a:solidFill>
                            <a:schemeClr val="tx1"/>
                          </a:solidFill>
                          <a:effectLst/>
                          <a:latin typeface="Arial" charset="0"/>
                        </a:rPr>
                        <a:t>Roles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Individuos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¿Quién se encarga de cada cosa (tareas claves, responsabilidades, utilización del tiempo)?</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¿Varían estas funciones a lo largo del ciclo de vida? </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¿Varían según la ubicación?</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0" u="none" strike="noStrike" cap="none" normalizeH="0" baseline="0" noProof="0" smtClean="0">
                          <a:ln>
                            <a:noFill/>
                          </a:ln>
                          <a:solidFill>
                            <a:schemeClr val="tx1"/>
                          </a:solidFill>
                          <a:effectLst/>
                          <a:latin typeface="Arial" charset="0"/>
                        </a:rPr>
                        <a:t>Situación</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Hogar y comunidad</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¿Quién tiene acceso y ostenta el control sobre los recursos?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¿A qué limitaciones y barreras se enfrentan hombres y mujeres?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¿Quién puede imponer sus necesidades e intereses?</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0" u="none" strike="noStrike" cap="none" normalizeH="0" baseline="0" noProof="0" smtClean="0">
                          <a:ln>
                            <a:noFill/>
                          </a:ln>
                          <a:solidFill>
                            <a:schemeClr val="tx1"/>
                          </a:solidFill>
                          <a:effectLst/>
                          <a:latin typeface="Arial" charset="0"/>
                        </a:rPr>
                        <a:t>Estructuras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Gobierno, mercados, servicios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¿Qué intervenciones programáticas y normativas existen, y cómo afectan a las mujeres y los hombres?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¿Quién tiene acceso a los servicios y mercados?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smtClean="0">
                          <a:ln>
                            <a:noFill/>
                          </a:ln>
                          <a:solidFill>
                            <a:schemeClr val="bg2"/>
                          </a:solidFill>
                          <a:effectLst/>
                          <a:latin typeface="Arial" charset="0"/>
                        </a:rPr>
                        <a:t> ¿Qué limitaciones existen al acceso?</a:t>
                      </a:r>
                    </a:p>
                  </a:txBody>
                  <a:tcPr horzOverflow="overflow"/>
                </a:tc>
              </a:tr>
              <a:tr h="370840">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0" u="none" strike="noStrike" cap="none" normalizeH="0" baseline="0" noProof="0" smtClean="0">
                          <a:ln>
                            <a:noFill/>
                          </a:ln>
                          <a:solidFill>
                            <a:schemeClr val="tx1"/>
                          </a:solidFill>
                          <a:effectLst/>
                          <a:latin typeface="Arial" charset="0"/>
                        </a:rPr>
                        <a:t>Discurso</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Creencias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Valores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None/>
                        <a:tabLst/>
                      </a:pPr>
                      <a:r>
                        <a:rPr kumimoji="0" lang="es-ES" altLang="en-US" sz="1400" b="0" i="1" u="none" strike="noStrike" cap="none" normalizeH="0" baseline="0" noProof="0" smtClean="0">
                          <a:ln>
                            <a:noFill/>
                          </a:ln>
                          <a:solidFill>
                            <a:schemeClr val="tx1"/>
                          </a:solidFill>
                          <a:effectLst/>
                          <a:latin typeface="Arial" charset="0"/>
                        </a:rPr>
                        <a:t>Actitudes</a:t>
                      </a:r>
                    </a:p>
                  </a:txBody>
                  <a:tcPr horzOverflow="overflow"/>
                </a:tc>
                <a:tc>
                  <a:txBody>
                    <a:bodyPr/>
                    <a:lstStyle>
                      <a:lvl1pPr>
                        <a:spcBef>
                          <a:spcPct val="20000"/>
                        </a:spcBef>
                        <a:buClr>
                          <a:schemeClr val="tx1"/>
                        </a:buClr>
                        <a:buSzPct val="70000"/>
                        <a:buFont typeface="Wingdings" pitchFamily="2" charset="2"/>
                        <a:defRPr sz="2600">
                          <a:solidFill>
                            <a:schemeClr val="tx2"/>
                          </a:solidFill>
                          <a:latin typeface="Arial" charset="0"/>
                        </a:defRPr>
                      </a:lvl1pPr>
                      <a:lvl2pPr>
                        <a:spcBef>
                          <a:spcPct val="20000"/>
                        </a:spcBef>
                        <a:buClr>
                          <a:schemeClr val="accent1"/>
                        </a:buClr>
                        <a:buSzPct val="75000"/>
                        <a:buFont typeface="Wingdings" pitchFamily="2" charset="2"/>
                        <a:defRPr sz="2400">
                          <a:solidFill>
                            <a:schemeClr val="tx2"/>
                          </a:solidFill>
                          <a:latin typeface="Arial" charset="0"/>
                        </a:defRPr>
                      </a:lvl2pPr>
                      <a:lvl3pPr>
                        <a:spcBef>
                          <a:spcPct val="20000"/>
                        </a:spcBef>
                        <a:buClr>
                          <a:schemeClr val="accent2"/>
                        </a:buClr>
                        <a:defRPr sz="2000">
                          <a:solidFill>
                            <a:schemeClr val="tx2"/>
                          </a:solidFill>
                          <a:latin typeface="Arial" charset="0"/>
                        </a:defRPr>
                      </a:lvl3pPr>
                      <a:lvl4pPr>
                        <a:spcBef>
                          <a:spcPct val="20000"/>
                        </a:spcBef>
                        <a:buClr>
                          <a:schemeClr val="tx1"/>
                        </a:buClr>
                        <a:defRPr>
                          <a:solidFill>
                            <a:schemeClr val="tx2"/>
                          </a:solidFill>
                          <a:latin typeface="Arial" charset="0"/>
                        </a:defRPr>
                      </a:lvl4pPr>
                      <a:lvl5pPr>
                        <a:spcBef>
                          <a:spcPct val="20000"/>
                        </a:spcBef>
                        <a:defRPr>
                          <a:solidFill>
                            <a:schemeClr val="tx2"/>
                          </a:solidFill>
                          <a:latin typeface="Arial" charset="0"/>
                        </a:defRPr>
                      </a:lvl5pPr>
                      <a:lvl6pPr fontAlgn="base">
                        <a:spcBef>
                          <a:spcPct val="20000"/>
                        </a:spcBef>
                        <a:spcAft>
                          <a:spcPct val="0"/>
                        </a:spcAft>
                        <a:defRPr>
                          <a:solidFill>
                            <a:schemeClr val="tx2"/>
                          </a:solidFill>
                          <a:latin typeface="Arial" charset="0"/>
                        </a:defRPr>
                      </a:lvl6pPr>
                      <a:lvl7pPr fontAlgn="base">
                        <a:spcBef>
                          <a:spcPct val="20000"/>
                        </a:spcBef>
                        <a:spcAft>
                          <a:spcPct val="0"/>
                        </a:spcAft>
                        <a:defRPr>
                          <a:solidFill>
                            <a:schemeClr val="tx2"/>
                          </a:solidFill>
                          <a:latin typeface="Arial" charset="0"/>
                        </a:defRPr>
                      </a:lvl7pPr>
                      <a:lvl8pPr fontAlgn="base">
                        <a:spcBef>
                          <a:spcPct val="20000"/>
                        </a:spcBef>
                        <a:spcAft>
                          <a:spcPct val="0"/>
                        </a:spcAft>
                        <a:defRPr>
                          <a:solidFill>
                            <a:schemeClr val="tx2"/>
                          </a:solidFill>
                          <a:latin typeface="Arial" charset="0"/>
                        </a:defRPr>
                      </a:lvl8pPr>
                      <a:lvl9pPr fontAlgn="base">
                        <a:spcBef>
                          <a:spcPct val="20000"/>
                        </a:spcBef>
                        <a:spcAft>
                          <a:spcPct val="0"/>
                        </a:spcAft>
                        <a:defRPr>
                          <a:solidFill>
                            <a:schemeClr val="tx2"/>
                          </a:solidFill>
                          <a:latin typeface="Arial" charset="0"/>
                        </a:defRPr>
                      </a:lvl9pPr>
                    </a:lstStyle>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dirty="0" smtClean="0">
                          <a:ln>
                            <a:noFill/>
                          </a:ln>
                          <a:solidFill>
                            <a:schemeClr val="bg2"/>
                          </a:solidFill>
                          <a:effectLst/>
                          <a:latin typeface="Arial" charset="0"/>
                        </a:rPr>
                        <a:t> ¿Qué creencias y actitudes existen con respecto a las mujeres y los hombres?  </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dirty="0" smtClean="0">
                          <a:ln>
                            <a:noFill/>
                          </a:ln>
                          <a:solidFill>
                            <a:schemeClr val="bg2"/>
                          </a:solidFill>
                          <a:effectLst/>
                          <a:latin typeface="Arial" charset="0"/>
                        </a:rPr>
                        <a:t> ¿Cómo influyen en los roles, las situaciones y las estructuras?</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dirty="0" smtClean="0">
                          <a:ln>
                            <a:noFill/>
                          </a:ln>
                          <a:solidFill>
                            <a:schemeClr val="bg2"/>
                          </a:solidFill>
                          <a:effectLst/>
                          <a:latin typeface="Arial" charset="0"/>
                        </a:rPr>
                        <a:t> ¿Cómo se representa a los hombres y las mujeres en el discurso oficial, en las comunicaciones cotidianas, etc.?</a:t>
                      </a:r>
                    </a:p>
                    <a:p>
                      <a:pPr marL="0" marR="0" lvl="0" indent="0" algn="l" defTabSz="914400" rtl="0" eaLnBrk="1" fontAlgn="base" latinLnBrk="0" hangingPunct="1">
                        <a:lnSpc>
                          <a:spcPct val="80000"/>
                        </a:lnSpc>
                        <a:spcBef>
                          <a:spcPct val="20000"/>
                        </a:spcBef>
                        <a:spcAft>
                          <a:spcPct val="0"/>
                        </a:spcAft>
                        <a:buClr>
                          <a:schemeClr val="tx1"/>
                        </a:buClr>
                        <a:buSzPct val="70000"/>
                        <a:buFont typeface="Wingdings" pitchFamily="2" charset="2"/>
                        <a:buChar char="¢"/>
                        <a:tabLst/>
                      </a:pPr>
                      <a:r>
                        <a:rPr kumimoji="0" lang="es-ES" altLang="en-US" sz="1400" b="0" i="0" u="none" strike="noStrike" cap="none" normalizeH="0" baseline="0" noProof="0" dirty="0" smtClean="0">
                          <a:ln>
                            <a:noFill/>
                          </a:ln>
                          <a:solidFill>
                            <a:schemeClr val="bg2"/>
                          </a:solidFill>
                          <a:effectLst/>
                          <a:latin typeface="Arial" charset="0"/>
                        </a:rPr>
                        <a:t> ¿Cómo se justifican e internalizan las desigualdades y las diferencias de poder (se ven como algo normal y natural)?</a:t>
                      </a:r>
                    </a:p>
                  </a:txBody>
                  <a:tcPr horzOverflow="overflow"/>
                </a:tc>
              </a:tr>
            </a:tbl>
          </a:graphicData>
        </a:graphic>
      </p:graphicFrame>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olo 1"/>
          <p:cNvSpPr>
            <a:spLocks noGrp="1"/>
          </p:cNvSpPr>
          <p:nvPr>
            <p:ph type="title"/>
          </p:nvPr>
        </p:nvSpPr>
        <p:spPr/>
        <p:txBody>
          <a:bodyPr/>
          <a:lstStyle/>
          <a:p>
            <a:pPr eaLnBrk="1" hangingPunct="1"/>
            <a:r>
              <a:rPr lang="es-ES" b="1" dirty="0" smtClean="0"/>
              <a:t>Ejemplos: Igualdad de género y desarrollo</a:t>
            </a:r>
          </a:p>
        </p:txBody>
      </p:sp>
      <p:sp>
        <p:nvSpPr>
          <p:cNvPr id="20482" name="Segnaposto contenuto 2"/>
          <p:cNvSpPr>
            <a:spLocks noGrp="1"/>
          </p:cNvSpPr>
          <p:nvPr>
            <p:ph idx="1"/>
          </p:nvPr>
        </p:nvSpPr>
        <p:spPr>
          <a:xfrm>
            <a:off x="250825" y="1557338"/>
            <a:ext cx="8642350" cy="4319587"/>
          </a:xfrm>
        </p:spPr>
        <p:txBody>
          <a:bodyPr/>
          <a:lstStyle/>
          <a:p>
            <a:pPr eaLnBrk="1" hangingPunct="1"/>
            <a:r>
              <a:rPr lang="es-ES" sz="1300" smtClean="0"/>
              <a:t>El Marco de Moser se desarrolló específicamente para la planificación de género en contextos de desarrollo. Dicho marco incluye:</a:t>
            </a:r>
          </a:p>
          <a:p>
            <a:pPr eaLnBrk="1" hangingPunct="1">
              <a:buFontTx/>
              <a:buChar char="•"/>
            </a:pPr>
            <a:r>
              <a:rPr lang="es-ES" sz="1300" smtClean="0"/>
              <a:t>La identificación de roles de género: su objetivo es visibilizar la división de tareas según el género, identificando todas las actividades que llevan a cabo en el hogar los hombres y las mujeres, las niñas y los niños, en un período de 24 horas, incluidas las siguientes:</a:t>
            </a:r>
          </a:p>
          <a:p>
            <a:pPr lvl="1" eaLnBrk="1" hangingPunct="1">
              <a:buFont typeface="Arial" charset="0"/>
              <a:buChar char="•"/>
            </a:pPr>
            <a:r>
              <a:rPr lang="es-ES" sz="1300" smtClean="0"/>
              <a:t>Labores productivas que produzcan bienes y servicios para el hogar</a:t>
            </a:r>
          </a:p>
          <a:p>
            <a:pPr lvl="1" eaLnBrk="1" hangingPunct="1">
              <a:buFont typeface="Arial" charset="0"/>
              <a:buChar char="•"/>
            </a:pPr>
            <a:r>
              <a:rPr lang="es-ES" sz="1300" smtClean="0"/>
              <a:t>Trabajo reproductivo, que engloba todas las tareas asociadas a los cuidados no remunerados</a:t>
            </a:r>
          </a:p>
          <a:p>
            <a:pPr lvl="1" eaLnBrk="1" hangingPunct="1">
              <a:buFont typeface="Arial" charset="0"/>
              <a:buChar char="•"/>
            </a:pPr>
            <a:r>
              <a:rPr lang="es-ES" sz="1300" smtClean="0"/>
              <a:t>Roles comunitarios, que incluyen el aprovisionamiento y mantenimiento de recursos comunitarios</a:t>
            </a:r>
          </a:p>
          <a:p>
            <a:pPr eaLnBrk="1" hangingPunct="1">
              <a:buFontTx/>
              <a:buChar char="•"/>
            </a:pPr>
            <a:r>
              <a:rPr lang="es-ES" sz="1300" smtClean="0"/>
              <a:t>La evaluación de las necesidades de género: las mujeres presentan necesidades e intereses específicos debido a su triple rol y a la posición que ocupan en la sociedad, subordinada a la de los hombres</a:t>
            </a:r>
          </a:p>
          <a:p>
            <a:pPr lvl="1" eaLnBrk="1" hangingPunct="1">
              <a:buFont typeface="Arial" charset="0"/>
              <a:buChar char="•"/>
            </a:pPr>
            <a:r>
              <a:rPr lang="es-ES" sz="1300" smtClean="0"/>
              <a:t>Necesidades prácticas de género, que a menudo guardan relación con las condiciones de vida</a:t>
            </a:r>
          </a:p>
          <a:p>
            <a:pPr lvl="1" eaLnBrk="1" hangingPunct="1">
              <a:buFont typeface="Arial" charset="0"/>
              <a:buChar char="•"/>
            </a:pPr>
            <a:r>
              <a:rPr lang="es-ES" sz="1300" smtClean="0"/>
              <a:t>Necesidades e intereses estratégicos de género, debidos a la subordinación de las mujeres con respecto a los hombres</a:t>
            </a:r>
          </a:p>
          <a:p>
            <a:pPr eaLnBrk="1" hangingPunct="1">
              <a:buFontTx/>
              <a:buChar char="•"/>
            </a:pPr>
            <a:r>
              <a:rPr lang="es-ES" sz="1300" smtClean="0"/>
              <a:t>Control de los recursos y de la toma de decisiones en el seno del hogar</a:t>
            </a:r>
          </a:p>
          <a:p>
            <a:pPr eaLnBrk="1" hangingPunct="1">
              <a:buFontTx/>
              <a:buChar char="•"/>
            </a:pPr>
            <a:r>
              <a:rPr lang="es-ES" sz="1300" smtClean="0"/>
              <a:t>Efectos de las intervenciones previstas sobre las funciones y la carga de trabajo que soportan las mujeres</a:t>
            </a:r>
          </a:p>
          <a:p>
            <a:pPr eaLnBrk="1" hangingPunct="1"/>
            <a:endParaRPr lang="es-ES" sz="1200" smtClean="0"/>
          </a:p>
          <a:p>
            <a:pPr eaLnBrk="1" hangingPunct="1"/>
            <a:r>
              <a:rPr lang="es-ES" sz="1200" smtClean="0"/>
              <a:t>Véase </a:t>
            </a:r>
            <a:r>
              <a:rPr lang="es-ES" sz="1200" smtClean="0">
                <a:hlinkClick r:id="rId3"/>
              </a:rPr>
              <a:t>http://web.worldbank.org/WBSITE/EXTERNAL/TOPICS/EXTSOCIALDEVELOPMENT/EXTTOPPSISOU/0,,contentMDK:20590734~menuPK:1442609~pagePK:64168445~piPK:64168309~theSitePK:1424003~isCURL:Y,00.html</a:t>
            </a:r>
            <a:r>
              <a:rPr lang="es-ES" smtClean="0"/>
              <a:t> </a:t>
            </a:r>
          </a:p>
          <a:p>
            <a:pPr eaLnBrk="1" hangingPunct="1">
              <a:buFontTx/>
              <a:buChar char="•"/>
            </a:pPr>
            <a:endParaRPr lang="es-ES" smtClean="0"/>
          </a:p>
          <a:p>
            <a:pPr eaLnBrk="1" hangingPunct="1"/>
            <a:r>
              <a:rPr lang="es-ES"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olo 1"/>
          <p:cNvSpPr>
            <a:spLocks noGrp="1"/>
          </p:cNvSpPr>
          <p:nvPr>
            <p:ph type="title"/>
          </p:nvPr>
        </p:nvSpPr>
        <p:spPr/>
        <p:txBody>
          <a:bodyPr/>
          <a:lstStyle/>
          <a:p>
            <a:pPr eaLnBrk="1" hangingPunct="1"/>
            <a:r>
              <a:rPr lang="es-ES" b="1" dirty="0" smtClean="0"/>
              <a:t>Ejemplos: Igualdad de género y desarrollo</a:t>
            </a:r>
          </a:p>
        </p:txBody>
      </p:sp>
      <p:sp>
        <p:nvSpPr>
          <p:cNvPr id="22530" name="Segnaposto contenuto 2"/>
          <p:cNvSpPr>
            <a:spLocks noGrp="1"/>
          </p:cNvSpPr>
          <p:nvPr>
            <p:ph idx="1"/>
          </p:nvPr>
        </p:nvSpPr>
        <p:spPr>
          <a:xfrm>
            <a:off x="431800" y="1268413"/>
            <a:ext cx="8243888" cy="4321175"/>
          </a:xfrm>
        </p:spPr>
        <p:txBody>
          <a:bodyPr/>
          <a:lstStyle/>
          <a:p>
            <a:pPr eaLnBrk="1" hangingPunct="1"/>
            <a:r>
              <a:rPr lang="es-ES" sz="1600" smtClean="0"/>
              <a:t>Enfoque basado en las relaciones sociales:</a:t>
            </a:r>
          </a:p>
          <a:p>
            <a:pPr eaLnBrk="1" hangingPunct="1">
              <a:buFontTx/>
              <a:buChar char="•"/>
            </a:pPr>
            <a:r>
              <a:rPr lang="es-ES" sz="1600" smtClean="0"/>
              <a:t>El objeto del desarrollo hace referencia al desarrollo humano, no exclusivamente al crecimiento económico y la productividad. Es necesario examinar con visión crítica cómo contribuyen (o no) las intervenciones en el ámbito del desarrollo a esos objetivos más amplios.</a:t>
            </a:r>
          </a:p>
          <a:p>
            <a:pPr eaLnBrk="1" hangingPunct="1">
              <a:buFontTx/>
              <a:buChar char="•"/>
            </a:pPr>
            <a:r>
              <a:rPr lang="es-ES" sz="1600" smtClean="0"/>
              <a:t>Enfoque centrado en las relaciones sociales: las relaciones estructurales dinámicas que crean y reproducen diferencias sistemáticas en la posición que ocupan diferentes grupos de personas. Unas relaciones sociales desiguales dan lugar a un acceso desigual a los recursos, las vías de reclamación y las responsabilidades.</a:t>
            </a:r>
          </a:p>
          <a:p>
            <a:pPr eaLnBrk="1" hangingPunct="1">
              <a:buFontTx/>
              <a:buChar char="•"/>
            </a:pPr>
            <a:r>
              <a:rPr lang="es-ES" sz="1600" smtClean="0"/>
              <a:t>Las instituciones (Estado, mercado, comunidad, familia/parentesco) también general, reproducen y refuerzan las desigualdades, tanto en el nivel micro como macro.</a:t>
            </a:r>
          </a:p>
          <a:p>
            <a:pPr eaLnBrk="1" hangingPunct="1">
              <a:buFontTx/>
              <a:buChar char="•"/>
            </a:pPr>
            <a:r>
              <a:rPr lang="es-ES" sz="1600" smtClean="0"/>
              <a:t>Las políticas institucionales y el grado en el que reconocen y promueven las cuestiones de género.</a:t>
            </a:r>
          </a:p>
          <a:p>
            <a:pPr eaLnBrk="1" hangingPunct="1">
              <a:buFontTx/>
              <a:buChar char="•"/>
            </a:pPr>
            <a:r>
              <a:rPr lang="es-ES" sz="1600" smtClean="0"/>
              <a:t>Análisis de causas estructurales: factores inmediatos, subyacentes y estructurales que provocan problemas, y efectos que ejercen sobre los diferentes actores en las instituciones anteriores.</a:t>
            </a:r>
          </a:p>
          <a:p>
            <a:pPr eaLnBrk="1" hangingPunct="1"/>
            <a:r>
              <a:rPr lang="es-ES" sz="1200" smtClean="0"/>
              <a:t>Véase</a:t>
            </a:r>
          </a:p>
          <a:p>
            <a:pPr eaLnBrk="1" hangingPunct="1"/>
            <a:r>
              <a:rPr lang="es-ES" sz="1200" smtClean="0">
                <a:hlinkClick r:id="rId3"/>
              </a:rPr>
              <a:t>http://web.worldbank.org/WBSITE/EXTERNAL/TOPICS/EXTSOCIALDEVELOPMENT/EXTTOPPSISOU/0,,contentMDK:20590891~menuPK:1442609~pagePK:64168445~piPK:64168309~theSitePK:1424003~isCURL:Y,00.html</a:t>
            </a:r>
            <a:r>
              <a:rPr lang="es-ES"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olo 1"/>
          <p:cNvSpPr>
            <a:spLocks noGrp="1"/>
          </p:cNvSpPr>
          <p:nvPr>
            <p:ph type="title"/>
          </p:nvPr>
        </p:nvSpPr>
        <p:spPr/>
        <p:txBody>
          <a:bodyPr/>
          <a:lstStyle/>
          <a:p>
            <a:pPr eaLnBrk="1" hangingPunct="1"/>
            <a:r>
              <a:rPr lang="es-ES" b="1" dirty="0" smtClean="0"/>
              <a:t>Igualdad de género y conflictos</a:t>
            </a:r>
          </a:p>
        </p:txBody>
      </p:sp>
      <p:sp>
        <p:nvSpPr>
          <p:cNvPr id="24578" name="Segnaposto contenuto 2"/>
          <p:cNvSpPr>
            <a:spLocks noGrp="1"/>
          </p:cNvSpPr>
          <p:nvPr>
            <p:ph idx="1"/>
          </p:nvPr>
        </p:nvSpPr>
        <p:spPr>
          <a:xfrm>
            <a:off x="468313" y="1412875"/>
            <a:ext cx="8207375" cy="4259263"/>
          </a:xfrm>
        </p:spPr>
        <p:txBody>
          <a:bodyPr/>
          <a:lstStyle/>
          <a:p>
            <a:pPr eaLnBrk="1" hangingPunct="1"/>
            <a:r>
              <a:rPr lang="es-ES" smtClean="0"/>
              <a:t>En entornos afectados por conflictos, el análisis de género también debe tener en cuenta lo siguiente:</a:t>
            </a:r>
          </a:p>
          <a:p>
            <a:pPr eaLnBrk="1" hangingPunct="1">
              <a:buFontTx/>
              <a:buChar char="•"/>
            </a:pPr>
            <a:r>
              <a:rPr lang="es-ES" b="1" smtClean="0"/>
              <a:t>Historia del conflicto armado: </a:t>
            </a:r>
            <a:r>
              <a:rPr lang="es-ES" smtClean="0"/>
              <a:t>legados de guerras anteriores, p. ej., hijas e hijos fruto de violaciones, mujeres viudas, huérfanas y huérfanos; </a:t>
            </a:r>
          </a:p>
          <a:p>
            <a:pPr eaLnBrk="1" hangingPunct="1">
              <a:buFontTx/>
              <a:buChar char="•"/>
            </a:pPr>
            <a:r>
              <a:rPr lang="es-ES" b="1" smtClean="0"/>
              <a:t>Inestabilidad política y de gobernabilidad: </a:t>
            </a:r>
            <a:r>
              <a:rPr lang="es-ES" smtClean="0"/>
              <a:t>exclusión de las mujeres de la toma de decisiones pública, corrupción en cuanto a que afecta a las mujeres de manera distinta que a los hombres; </a:t>
            </a:r>
          </a:p>
          <a:p>
            <a:pPr eaLnBrk="1" hangingPunct="1">
              <a:buFontTx/>
              <a:buChar char="•"/>
            </a:pPr>
            <a:r>
              <a:rPr lang="es-ES" b="1" smtClean="0"/>
              <a:t>Militarización: </a:t>
            </a:r>
            <a:r>
              <a:rPr lang="es-ES" smtClean="0"/>
              <a:t>gasto militar que reduce los recursos asignados a servicios sociales; </a:t>
            </a:r>
          </a:p>
          <a:p>
            <a:pPr eaLnBrk="1" hangingPunct="1">
              <a:buFontTx/>
              <a:buChar char="•"/>
            </a:pPr>
            <a:r>
              <a:rPr lang="es-ES" b="1" smtClean="0"/>
              <a:t>Heterogeneidad de la población: </a:t>
            </a:r>
            <a:r>
              <a:rPr lang="es-ES" smtClean="0"/>
              <a:t>movilización comunal separatista, expresión de género de la diferencia étnica; </a:t>
            </a:r>
          </a:p>
          <a:p>
            <a:pPr eaLnBrk="1" hangingPunct="1">
              <a:buFontTx/>
              <a:buChar char="•"/>
            </a:pPr>
            <a:r>
              <a:rPr lang="es-ES" b="1" smtClean="0"/>
              <a:t>Presión demográfica: </a:t>
            </a:r>
            <a:r>
              <a:rPr lang="es-ES" smtClean="0"/>
              <a:t>jóvenes varones desempleados, mortalidad infantil; </a:t>
            </a:r>
          </a:p>
          <a:p>
            <a:pPr eaLnBrk="1" hangingPunct="1">
              <a:buFontTx/>
              <a:buChar char="•"/>
            </a:pPr>
            <a:r>
              <a:rPr lang="es-ES" b="1" smtClean="0"/>
              <a:t>Rendimiento de la economía: </a:t>
            </a:r>
            <a:r>
              <a:rPr lang="es-ES" smtClean="0"/>
              <a:t>la aparición de empleo no formal se asocia a más mujeres con trabajos mal pagados y que forman parte del sector informal; </a:t>
            </a:r>
          </a:p>
          <a:p>
            <a:pPr eaLnBrk="1" hangingPunct="1">
              <a:buFontTx/>
              <a:buChar char="•"/>
            </a:pPr>
            <a:r>
              <a:rPr lang="es-ES" b="1" smtClean="0"/>
              <a:t>Desarrollo humano: </a:t>
            </a:r>
            <a:r>
              <a:rPr lang="es-ES" smtClean="0"/>
              <a:t>alta tasa de mortalidad materna, expectativas de las mujeres no cumplidas en relación con educación y salud; </a:t>
            </a:r>
          </a:p>
          <a:p>
            <a:pPr eaLnBrk="1" hangingPunct="1">
              <a:buFontTx/>
              <a:buChar char="•"/>
            </a:pPr>
            <a:r>
              <a:rPr lang="es-ES" b="1" smtClean="0"/>
              <a:t>Presión medioambiental: </a:t>
            </a:r>
            <a:r>
              <a:rPr lang="es-ES" smtClean="0"/>
              <a:t>acceso de las mujeres al agua y la tierra cultivable; </a:t>
            </a:r>
          </a:p>
          <a:p>
            <a:pPr eaLnBrk="1" hangingPunct="1">
              <a:buFontTx/>
              <a:buChar char="•"/>
            </a:pPr>
            <a:r>
              <a:rPr lang="es-ES" b="1" smtClean="0"/>
              <a:t>Influencias culturales: </a:t>
            </a:r>
            <a:r>
              <a:rPr lang="es-ES" smtClean="0"/>
              <a:t>prácticas culturales que limitan a las mujeres y valoran la hipermasculinidad en los hombres; </a:t>
            </a:r>
          </a:p>
          <a:p>
            <a:pPr eaLnBrk="1" hangingPunct="1">
              <a:buFontTx/>
              <a:buChar char="•"/>
            </a:pPr>
            <a:r>
              <a:rPr lang="es-ES" b="1" smtClean="0"/>
              <a:t>Vínculos internacionales: </a:t>
            </a:r>
            <a:r>
              <a:rPr lang="es-ES" smtClean="0"/>
              <a:t>trata de mujeres, la escasez de vínculos con el ámbito internacional implica menores posibilidades de aplicación de la Convención sobre la eliminación de todas las formas de discriminación contra la mujer (CEDAW), o bien que los derechos de las mujeres se contemplen como un asunto culturalmente ajeno.</a:t>
            </a:r>
          </a:p>
          <a:p>
            <a:pPr eaLnBrk="1" hangingPunct="1"/>
            <a:r>
              <a:rPr lang="es-ES" smtClean="0"/>
              <a:t> </a:t>
            </a:r>
          </a:p>
          <a:p>
            <a:pPr eaLnBrk="1" hangingPunct="1"/>
            <a:endParaRPr lang="es-E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olo 1"/>
          <p:cNvSpPr>
            <a:spLocks noGrp="1"/>
          </p:cNvSpPr>
          <p:nvPr>
            <p:ph type="title"/>
          </p:nvPr>
        </p:nvSpPr>
        <p:spPr/>
        <p:txBody>
          <a:bodyPr/>
          <a:lstStyle/>
          <a:p>
            <a:pPr eaLnBrk="1" hangingPunct="1"/>
            <a:r>
              <a:rPr lang="es-ES" b="1" dirty="0" smtClean="0"/>
              <a:t>Igualdad de género y derechos humanos</a:t>
            </a:r>
          </a:p>
        </p:txBody>
      </p:sp>
      <p:sp>
        <p:nvSpPr>
          <p:cNvPr id="26626" name="Segnaposto contenuto 2"/>
          <p:cNvSpPr>
            <a:spLocks noGrp="1"/>
          </p:cNvSpPr>
          <p:nvPr>
            <p:ph idx="1"/>
          </p:nvPr>
        </p:nvSpPr>
        <p:spPr>
          <a:xfrm>
            <a:off x="179388" y="1484313"/>
            <a:ext cx="8785225" cy="4537075"/>
          </a:xfrm>
        </p:spPr>
        <p:txBody>
          <a:bodyPr/>
          <a:lstStyle/>
          <a:p>
            <a:pPr marL="0" indent="0" eaLnBrk="1" hangingPunct="1"/>
            <a:r>
              <a:rPr lang="es-ES" sz="1300" smtClean="0"/>
              <a:t>El marco de análisis tiene en consideración los compromisos adquiridos en relación con los derechos de las mujeres, en particular la CEDAW y la resolución 1325 y otras resoluciones conexas del Consejo de Seguridad de las Naciones Unidas, junto con las resoluciones y observaciones finales de la CEDAW. </a:t>
            </a:r>
          </a:p>
          <a:p>
            <a:pPr marL="0" indent="0" eaLnBrk="1" hangingPunct="1"/>
            <a:r>
              <a:rPr lang="es-ES" sz="1300" smtClean="0"/>
              <a:t>Por ejemplo, los informes que elaboran los Estados partes en el marco de la CEDAW les brindan una oportunidad para:</a:t>
            </a:r>
          </a:p>
          <a:p>
            <a:pPr marL="0" indent="0" eaLnBrk="1" hangingPunct="1">
              <a:buFontTx/>
              <a:buChar char="•"/>
            </a:pPr>
            <a:r>
              <a:rPr lang="es-ES" sz="1300" smtClean="0"/>
              <a:t>Llevar a cabo un examen minucioso de las medidas adoptadas por dicho Estado para armonizar el Derecho interno y las políticas nacionales con las disposiciones de la Convención; </a:t>
            </a:r>
          </a:p>
          <a:p>
            <a:pPr marL="0" indent="0" eaLnBrk="1" hangingPunct="1">
              <a:buFontTx/>
              <a:buChar char="•"/>
            </a:pPr>
            <a:r>
              <a:rPr lang="es-ES" sz="1300" smtClean="0"/>
              <a:t>Supervisar los avances logrados en materia de promoción del disfrute de los derechos que establece la Convención; </a:t>
            </a:r>
          </a:p>
          <a:p>
            <a:pPr marL="0" indent="0" eaLnBrk="1" hangingPunct="1">
              <a:buFontTx/>
              <a:buChar char="•"/>
            </a:pPr>
            <a:r>
              <a:rPr lang="es-ES" sz="1300" smtClean="0"/>
              <a:t>Identificar los problemas y las carencias del enfoque adoptado de cara a la aplicación de la Convención; </a:t>
            </a:r>
          </a:p>
          <a:p>
            <a:pPr marL="0" indent="0" eaLnBrk="1" hangingPunct="1">
              <a:buFontTx/>
              <a:buChar char="•"/>
            </a:pPr>
            <a:r>
              <a:rPr lang="es-ES" sz="1300" smtClean="0"/>
              <a:t>Evaluar las necesidades y objetivos futuros para una aplicación más eficaz de la Convención, y planificar y desarrollar políticas adecuadas para lograr dichos objetivos. </a:t>
            </a:r>
          </a:p>
          <a:p>
            <a:pPr marL="0" indent="0" eaLnBrk="1" hangingPunct="1"/>
            <a:r>
              <a:rPr lang="es-ES" sz="1300" smtClean="0"/>
              <a:t>Los relatores especiales encargados de elaborar los informes de país sobre las cuestiones de género y los informes anuales que se presentan a la Asamblea General también constituyen una fuente muy importante de análisis y asesoramiento.</a:t>
            </a:r>
          </a:p>
          <a:p>
            <a:pPr marL="0" indent="0" eaLnBrk="1" hangingPunct="1"/>
            <a:r>
              <a:rPr lang="es-ES" sz="1300" smtClean="0"/>
              <a:t>La integración del análisis de género en la evaluación del enfoque basado en los derechos humanos ofrece además un punto de partida muy importante: </a:t>
            </a:r>
          </a:p>
          <a:p>
            <a:pPr marL="0" indent="0" eaLnBrk="1" hangingPunct="1">
              <a:buFontTx/>
              <a:buChar char="•"/>
            </a:pPr>
            <a:r>
              <a:rPr lang="es-ES" sz="1300" smtClean="0"/>
              <a:t>Identificación de retos en materia de desarrollo (derechos humanos que no se cumplen)</a:t>
            </a:r>
          </a:p>
          <a:p>
            <a:pPr marL="0" indent="0" eaLnBrk="1" hangingPunct="1">
              <a:buFontTx/>
              <a:buChar char="•"/>
            </a:pPr>
            <a:r>
              <a:rPr lang="es-ES" sz="1300" smtClean="0"/>
              <a:t>Análisis de causas inmediatas, subyacentes y originarias</a:t>
            </a:r>
          </a:p>
          <a:p>
            <a:pPr marL="0" indent="0" eaLnBrk="1" hangingPunct="1">
              <a:buFontTx/>
              <a:buChar char="•"/>
            </a:pPr>
            <a:r>
              <a:rPr lang="es-ES" sz="1300" smtClean="0"/>
              <a:t>Carencias institucionales, falta de entornos favorables y de marcos jurídicos y normativos</a:t>
            </a:r>
          </a:p>
          <a:p>
            <a:pPr marL="0" indent="0" eaLnBrk="1" hangingPunct="1">
              <a:buFontTx/>
              <a:buChar char="•"/>
            </a:pPr>
            <a:r>
              <a:rPr lang="es-ES" sz="1300" smtClean="0"/>
              <a:t>Titulares de derechos y obligaciones en todos los niveles, y carencias de estos en materia de capacidad.</a:t>
            </a:r>
          </a:p>
          <a:p>
            <a:pPr marL="0" indent="0" eaLnBrk="1" hangingPunct="1"/>
            <a:endParaRPr lang="es-ES" sz="13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zione1">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31EE7A81CAF8448C5FC1C33D0B9A0E" ma:contentTypeVersion="1" ma:contentTypeDescription="Create a new document." ma:contentTypeScope="" ma:versionID="09f6bfa30699871b4c0ba1429ff86327">
  <xsd:schema xmlns:xsd="http://www.w3.org/2001/XMLSchema" xmlns:xs="http://www.w3.org/2001/XMLSchema" xmlns:p="http://schemas.microsoft.com/office/2006/metadata/properties" xmlns:ns3="0b0efe6c-f1b9-49e7-be5c-d5684d56200e" targetNamespace="http://schemas.microsoft.com/office/2006/metadata/properties" ma:root="true" ma:fieldsID="f5df9f9b738ccb70cd99676aaac0ffbd" ns3:_="">
    <xsd:import namespace="0b0efe6c-f1b9-49e7-be5c-d5684d56200e"/>
    <xsd:element name="properties">
      <xsd:complexType>
        <xsd:sequence>
          <xsd:element name="documentManagement">
            <xsd:complexType>
              <xsd:all>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0efe6c-f1b9-49e7-be5c-d5684d56200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A572E09-4EE3-413B-840B-490305E57A70}"/>
</file>

<file path=customXml/itemProps2.xml><?xml version="1.0" encoding="utf-8"?>
<ds:datastoreItem xmlns:ds="http://schemas.openxmlformats.org/officeDocument/2006/customXml" ds:itemID="{46E6D006-981F-4FC9-B59B-909A0D6C04D8}"/>
</file>

<file path=customXml/itemProps3.xml><?xml version="1.0" encoding="utf-8"?>
<ds:datastoreItem xmlns:ds="http://schemas.openxmlformats.org/officeDocument/2006/customXml" ds:itemID="{A29EB077-A6F9-457F-8EAB-A05EC53524AA}"/>
</file>

<file path=docProps/app.xml><?xml version="1.0" encoding="utf-8"?>
<Properties xmlns="http://schemas.openxmlformats.org/officeDocument/2006/extended-properties" xmlns:vt="http://schemas.openxmlformats.org/officeDocument/2006/docPropsVTypes">
  <Template>Presentazione1.potx</Template>
  <TotalTime>1090</TotalTime>
  <Words>6550</Words>
  <Application>Microsoft Office PowerPoint</Application>
  <PresentationFormat>On-screen Show (4:3)</PresentationFormat>
  <Paragraphs>399</Paragraphs>
  <Slides>20</Slides>
  <Notes>10</Notes>
  <HiddenSlides>3</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Presentazione1</vt:lpstr>
      <vt:lpstr>Marcos para el análisis de género</vt:lpstr>
      <vt:lpstr>¿Qué es el análisis de género?</vt:lpstr>
      <vt:lpstr>¿Cuándo debemos llevar a cabo un análisis de género?</vt:lpstr>
      <vt:lpstr>Igualdad de género y desarrollo</vt:lpstr>
      <vt:lpstr>Igualdad de género y desarrollo</vt:lpstr>
      <vt:lpstr>Ejemplos: Igualdad de género y desarrollo</vt:lpstr>
      <vt:lpstr>Ejemplos: Igualdad de género y desarrollo</vt:lpstr>
      <vt:lpstr>Igualdad de género y conflictos</vt:lpstr>
      <vt:lpstr>Igualdad de género y derechos humanos</vt:lpstr>
      <vt:lpstr>Ejemplos: árbol de problemas, Viet Nam</vt:lpstr>
      <vt:lpstr>Ejemplos: árbol de problemas, Viet Nam </vt:lpstr>
      <vt:lpstr>Ejemplos: árbol de problemas, Viet Nam</vt:lpstr>
      <vt:lpstr>Ejemplos: evaluación de género en Camboya, 2008</vt:lpstr>
      <vt:lpstr>Ejemplos: evaluación de género en Camboya, 2008</vt:lpstr>
      <vt:lpstr>Ejemplos: evaluación de género en Viet Nam, 2011</vt:lpstr>
      <vt:lpstr>Ejemplos: Examen de las leyes vietnamitas por parte de la CEDAW</vt:lpstr>
      <vt:lpstr>Ventaja comparativa</vt:lpstr>
      <vt:lpstr>Puntos de partida</vt:lpstr>
      <vt:lpstr>Cuestiones que deben considerarse</vt:lpstr>
      <vt:lpstr>Recursos y bibliografía complementaria</vt:lpstr>
    </vt:vector>
  </TitlesOfParts>
  <Company>PeV di Pasqua Paolo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Paolo Pasqua</dc:creator>
  <cp:lastModifiedBy>Michele Ribotta</cp:lastModifiedBy>
  <cp:revision>67</cp:revision>
  <dcterms:created xsi:type="dcterms:W3CDTF">2013-09-26T13:08:58Z</dcterms:created>
  <dcterms:modified xsi:type="dcterms:W3CDTF">2015-04-16T19:48:07Z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0x0101001031EE7A81CAF8448C5FC1C33D0B9A0E</vt:lpwstr>
  </property>
</Properties>
</file>