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61" r:id="rId2"/>
    <p:sldId id="266" r:id="rId3"/>
    <p:sldId id="267" r:id="rId4"/>
    <p:sldId id="263" r:id="rId5"/>
    <p:sldId id="269" r:id="rId6"/>
    <p:sldId id="270" r:id="rId7"/>
    <p:sldId id="262" r:id="rId8"/>
    <p:sldId id="268" r:id="rId9"/>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02" autoAdjust="0"/>
    <p:restoredTop sz="92899" autoAdjust="0"/>
  </p:normalViewPr>
  <p:slideViewPr>
    <p:cSldViewPr showGuides="1">
      <p:cViewPr>
        <p:scale>
          <a:sx n="78" d="100"/>
          <a:sy n="78" d="100"/>
        </p:scale>
        <p:origin x="-2682"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A1DA1532-068E-4C74-A35B-6BCD8B2AEBB8}" type="slidenum">
              <a:rPr lang="en-US" altLang="en-US" smtClean="0"/>
              <a:pPr/>
              <a:t>2</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264303C1-0EA3-4D13-9CDA-DC44EF836DF0}" type="slidenum">
              <a:rPr lang="en-US" altLang="en-US" smtClean="0"/>
              <a:pPr/>
              <a:t>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61325" y="5973763"/>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descr="UN_Women_English_Blue_TransparentBackground_Small_225x102">
            <a:hlinkClick r:id="rId3"/>
          </p:cNvPr>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450702" y="6137433"/>
            <a:ext cx="1152128" cy="313240"/>
          </a:xfrm>
          <a:prstGeom prst="rect">
            <a:avLst/>
          </a:prstGeom>
          <a:noFill/>
          <a:ln>
            <a:noFill/>
          </a:ln>
        </p:spPr>
      </p:pic>
      <p:pic>
        <p:nvPicPr>
          <p:cNvPr id="6" name="Picture 5"/>
          <p:cNvPicPr/>
          <p:nvPr userDrawn="1"/>
        </p:nvPicPr>
        <p:blipFill>
          <a:blip r:embed="rId6">
            <a:extLst>
              <a:ext uri="{28A0092B-C50C-407E-A947-70E740481C1C}">
                <a14:useLocalDpi xmlns:a14="http://schemas.microsoft.com/office/drawing/2010/main" val="0"/>
              </a:ext>
            </a:extLst>
          </a:blip>
          <a:stretch>
            <a:fillRect/>
          </a:stretch>
        </p:blipFill>
        <p:spPr>
          <a:xfrm>
            <a:off x="3491880" y="6137433"/>
            <a:ext cx="1944216" cy="257497"/>
          </a:xfrm>
          <a:prstGeom prst="rect">
            <a:avLst/>
          </a:prstGeom>
        </p:spPr>
      </p:pic>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a:solidFill>
            <a:schemeClr val="bg1"/>
          </a:solidFill>
          <a:latin typeface="+mj-lt"/>
          <a:ea typeface="+mj-ea"/>
          <a:cs typeface="+mj-cs"/>
        </a:defRPr>
      </a:lvl1pPr>
      <a:lvl2pPr algn="r" rtl="0" fontAlgn="base">
        <a:spcBef>
          <a:spcPct val="0"/>
        </a:spcBef>
        <a:spcAft>
          <a:spcPct val="0"/>
        </a:spcAft>
        <a:defRPr>
          <a:solidFill>
            <a:schemeClr val="bg1"/>
          </a:solidFill>
          <a:latin typeface="Arial" charset="0"/>
          <a:ea typeface="ＭＳ Ｐゴシック" charset="0"/>
          <a:cs typeface="ＭＳ Ｐゴシック" charset="0"/>
        </a:defRPr>
      </a:lvl2pPr>
      <a:lvl3pPr algn="r" rtl="0" fontAlgn="base">
        <a:spcBef>
          <a:spcPct val="0"/>
        </a:spcBef>
        <a:spcAft>
          <a:spcPct val="0"/>
        </a:spcAft>
        <a:defRPr>
          <a:solidFill>
            <a:schemeClr val="bg1"/>
          </a:solidFill>
          <a:latin typeface="Arial" charset="0"/>
          <a:ea typeface="ＭＳ Ｐゴシック" charset="0"/>
          <a:cs typeface="ＭＳ Ｐゴシック" charset="0"/>
        </a:defRPr>
      </a:lvl3pPr>
      <a:lvl4pPr algn="r" rtl="0" fontAlgn="base">
        <a:spcBef>
          <a:spcPct val="0"/>
        </a:spcBef>
        <a:spcAft>
          <a:spcPct val="0"/>
        </a:spcAft>
        <a:defRPr>
          <a:solidFill>
            <a:schemeClr val="bg1"/>
          </a:solidFill>
          <a:latin typeface="Arial" charset="0"/>
          <a:ea typeface="ＭＳ Ｐゴシック" charset="0"/>
          <a:cs typeface="ＭＳ Ｐゴシック" charset="0"/>
        </a:defRPr>
      </a:lvl4pPr>
      <a:lvl5pPr algn="r" rtl="0" fontAlgn="base">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defRPr sz="1400">
          <a:solidFill>
            <a:schemeClr val="tx1"/>
          </a:solidFill>
          <a:latin typeface="+mn-lt"/>
          <a:ea typeface="+mn-ea"/>
          <a:cs typeface="+mn-cs"/>
        </a:defRPr>
      </a:lvl1pPr>
      <a:lvl2pPr marL="742950" indent="-285750" algn="l" rtl="0" fontAlgn="base">
        <a:spcBef>
          <a:spcPct val="20000"/>
        </a:spcBef>
        <a:spcAft>
          <a:spcPct val="0"/>
        </a:spcAft>
        <a:defRPr sz="1400">
          <a:solidFill>
            <a:schemeClr val="tx1"/>
          </a:solidFill>
          <a:latin typeface="+mn-lt"/>
          <a:ea typeface="+mn-ea"/>
        </a:defRPr>
      </a:lvl2pPr>
      <a:lvl3pPr marL="1143000" indent="-228600" algn="l" rtl="0" fontAlgn="base">
        <a:spcBef>
          <a:spcPct val="20000"/>
        </a:spcBef>
        <a:spcAft>
          <a:spcPct val="0"/>
        </a:spcAft>
        <a:buChar char="•"/>
        <a:defRPr sz="1400">
          <a:solidFill>
            <a:schemeClr val="tx1"/>
          </a:solidFill>
          <a:latin typeface="+mn-lt"/>
          <a:ea typeface="+mn-ea"/>
        </a:defRPr>
      </a:lvl3pPr>
      <a:lvl4pPr marL="1600200" indent="-228600" algn="l" rtl="0" fontAlgn="base">
        <a:spcBef>
          <a:spcPct val="20000"/>
        </a:spcBef>
        <a:spcAft>
          <a:spcPct val="0"/>
        </a:spcAft>
        <a:buChar char="–"/>
        <a:defRPr sz="1400">
          <a:solidFill>
            <a:schemeClr val="tx1"/>
          </a:solidFill>
          <a:latin typeface="+mn-lt"/>
          <a:ea typeface="+mn-ea"/>
        </a:defRPr>
      </a:lvl4pPr>
      <a:lvl5pPr marL="2057400" indent="-228600" algn="l" rtl="0" fontAlgn="base">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6.pdf"/><Relationship Id="rId7" Type="http://schemas.openxmlformats.org/officeDocument/2006/relationships/image" Target="cid:image002.png@01CE0EBB.DECC3080" TargetMode="External"/><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unwomen.org/" TargetMode="Externa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unwomen-eseasia.org/projects/Cedaw/docs/CEDAW_Indicator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01.jpg"/>
          <p:cNvPicPr>
            <a:picLocks noChangeAspect="1"/>
          </p:cNvPicPr>
          <p:nvPr/>
        </p:nvPicPr>
        <p:blipFill>
          <a:blip r:embed="rId2"/>
          <a:stretch>
            <a:fillRect/>
          </a:stretch>
        </p:blipFill>
        <p:spPr>
          <a:xfrm>
            <a:off x="0" y="0"/>
            <a:ext cx="9144000" cy="6858000"/>
          </a:xfrm>
          <a:prstGeom prst="rect">
            <a:avLst/>
          </a:prstGeom>
        </p:spPr>
      </p:pic>
      <p:sp>
        <p:nvSpPr>
          <p:cNvPr id="5" name="Titolo 9"/>
          <p:cNvSpPr>
            <a:spLocks noGrp="1"/>
          </p:cNvSpPr>
          <p:nvPr>
            <p:ph type="ctrTitle" sz="quarter"/>
          </p:nvPr>
        </p:nvSpPr>
        <p:spPr>
          <a:xfrm>
            <a:off x="1027113" y="3032125"/>
            <a:ext cx="7772400" cy="809625"/>
          </a:xfrm>
        </p:spPr>
        <p:txBody>
          <a:bodyPr>
            <a:normAutofit/>
          </a:bodyPr>
          <a:lstStyle/>
          <a:p>
            <a:pPr algn="r"/>
            <a:r>
              <a:rPr lang="it-IT" sz="1800" dirty="0" smtClean="0">
                <a:solidFill>
                  <a:schemeClr val="bg1"/>
                </a:solidFill>
                <a:latin typeface="Arial (Intestazioni)"/>
                <a:cs typeface="Arial (Intestazioni)"/>
              </a:rPr>
              <a:t>Gender sensitive indicators</a:t>
            </a:r>
            <a:endParaRPr lang="it-IT" sz="1800" dirty="0">
              <a:solidFill>
                <a:schemeClr val="bg1"/>
              </a:solidFill>
              <a:latin typeface="Arial (Intestazioni)"/>
              <a:cs typeface="Arial (Intestazioni)"/>
            </a:endParaRPr>
          </a:p>
        </p:txBody>
      </p:sp>
      <p:sp>
        <p:nvSpPr>
          <p:cNvPr id="6" name="Sottotitolo 10"/>
          <p:cNvSpPr>
            <a:spLocks noGrp="1"/>
          </p:cNvSpPr>
          <p:nvPr>
            <p:ph type="subTitle" sz="quarter" idx="1"/>
          </p:nvPr>
        </p:nvSpPr>
        <p:spPr>
          <a:xfrm>
            <a:off x="2863850" y="4183063"/>
            <a:ext cx="5943600" cy="381000"/>
          </a:xfrm>
        </p:spPr>
        <p:txBody>
          <a:bodyPr>
            <a:normAutofit/>
          </a:bodyPr>
          <a:lstStyle/>
          <a:p>
            <a:pPr algn="r"/>
            <a:r>
              <a:rPr lang="it-IT" dirty="0" smtClean="0">
                <a:solidFill>
                  <a:schemeClr val="tx1"/>
                </a:solidFill>
                <a:latin typeface="Arial (Intestazioni)"/>
                <a:cs typeface="Arial (Intestazioni)"/>
              </a:rPr>
              <a:t>Turin 12 February 2014</a:t>
            </a:r>
            <a:endParaRPr lang="it-IT" sz="1400" dirty="0">
              <a:solidFill>
                <a:schemeClr val="tx1"/>
              </a:solidFill>
              <a:latin typeface="Arial (Intestazioni)"/>
              <a:cs typeface="Arial (Intestazioni)"/>
            </a:endParaRPr>
          </a:p>
        </p:txBody>
      </p:sp>
      <p:pic>
        <p:nvPicPr>
          <p:cNvPr id="8" name="Immagine 7"/>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7721804" y="310819"/>
            <a:ext cx="1085646" cy="1085646"/>
          </a:xfrm>
          <a:prstGeom prst="rect">
            <a:avLst/>
          </a:prstGeom>
        </p:spPr>
      </p:pic>
      <p:pic>
        <p:nvPicPr>
          <p:cNvPr id="14" name="Picture 13" descr="UN_Women_English_Blue_TransparentBackground_Small_225x102">
            <a:hlinkClick r:id="rId5"/>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325488" y="548680"/>
            <a:ext cx="1582216" cy="662623"/>
          </a:xfrm>
          <a:prstGeom prst="rect">
            <a:avLst/>
          </a:prstGeom>
          <a:noFill/>
          <a:ln>
            <a:noFill/>
          </a:ln>
        </p:spPr>
      </p:pic>
      <p:pic>
        <p:nvPicPr>
          <p:cNvPr id="15" name="Picture 14"/>
          <p:cNvPicPr/>
          <p:nvPr/>
        </p:nvPicPr>
        <p:blipFill>
          <a:blip r:embed="rId8">
            <a:extLst>
              <a:ext uri="{28A0092B-C50C-407E-A947-70E740481C1C}">
                <a14:useLocalDpi xmlns:a14="http://schemas.microsoft.com/office/drawing/2010/main" val="0"/>
              </a:ext>
            </a:extLst>
          </a:blip>
          <a:stretch>
            <a:fillRect/>
          </a:stretch>
        </p:blipFill>
        <p:spPr>
          <a:xfrm>
            <a:off x="3095836" y="548679"/>
            <a:ext cx="2952328" cy="47269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AU" altLang="en-US" sz="2400" dirty="0" smtClean="0"/>
              <a:t>Gender sensitive indicators</a:t>
            </a:r>
          </a:p>
        </p:txBody>
      </p:sp>
      <p:sp>
        <p:nvSpPr>
          <p:cNvPr id="11267" name="Rectangle 3"/>
          <p:cNvSpPr>
            <a:spLocks noGrp="1" noChangeArrowheads="1"/>
          </p:cNvSpPr>
          <p:nvPr>
            <p:ph type="body" idx="1"/>
          </p:nvPr>
        </p:nvSpPr>
        <p:spPr>
          <a:xfrm>
            <a:off x="719572" y="1412776"/>
            <a:ext cx="7704856" cy="4536504"/>
          </a:xfrm>
        </p:spPr>
        <p:txBody>
          <a:bodyPr/>
          <a:lstStyle/>
          <a:p>
            <a:pPr>
              <a:buFont typeface="Arial" panose="020B0604020202020204" pitchFamily="34" charset="0"/>
              <a:buChar char="•"/>
            </a:pPr>
            <a:r>
              <a:rPr lang="en-AU" altLang="en-US" sz="2000" dirty="0" smtClean="0"/>
              <a:t>“What gets measured, matters.”</a:t>
            </a:r>
          </a:p>
          <a:p>
            <a:pPr>
              <a:buFont typeface="Arial" panose="020B0604020202020204" pitchFamily="34" charset="0"/>
              <a:buChar char="•"/>
            </a:pPr>
            <a:r>
              <a:rPr lang="en-AU" altLang="en-US" sz="2000" dirty="0" smtClean="0"/>
              <a:t>Indicators are yardsticks of change – tools to measure achievements against set targets.</a:t>
            </a:r>
          </a:p>
          <a:p>
            <a:pPr>
              <a:buFont typeface="Arial" panose="020B0604020202020204" pitchFamily="34" charset="0"/>
              <a:buChar char="•"/>
            </a:pPr>
            <a:r>
              <a:rPr lang="en-AU" altLang="en-US" sz="2000" dirty="0" smtClean="0"/>
              <a:t>Gender sensitive indicators track gender related changes over time – and help us to measure whether gender equality is being achieved, or impeded, by our project interventions.</a:t>
            </a:r>
          </a:p>
          <a:p>
            <a:pPr>
              <a:buFont typeface="Arial" panose="020B0604020202020204" pitchFamily="34" charset="0"/>
              <a:buChar char="•"/>
            </a:pPr>
            <a:r>
              <a:rPr lang="en-AU" altLang="en-US" sz="2000" dirty="0" smtClean="0"/>
              <a:t>Enables better planning and actions, and strengthens accountability and reporting.</a:t>
            </a:r>
          </a:p>
          <a:p>
            <a:pPr>
              <a:buFont typeface="Arial" panose="020B0604020202020204" pitchFamily="34" charset="0"/>
              <a:buChar char="•"/>
            </a:pPr>
            <a:r>
              <a:rPr lang="en-AU" altLang="en-US" sz="2000" dirty="0" smtClean="0"/>
              <a:t>Including gender-sensitive targets, indicators and baselines is key even for outcomes and outputs that are not gender sensitive.</a:t>
            </a:r>
          </a:p>
          <a:p>
            <a:pPr>
              <a:buFont typeface="Arial" panose="020B0604020202020204" pitchFamily="34" charset="0"/>
              <a:buChar char="•"/>
            </a:pPr>
            <a:r>
              <a:rPr lang="en-AU" altLang="en-US" sz="2000" dirty="0" smtClean="0"/>
              <a:t>Helps stimulate change through data collection processes.</a:t>
            </a:r>
          </a:p>
          <a:p>
            <a:pPr lvl="1"/>
            <a:endParaRPr lang="en-AU" altLang="en-US" sz="2200" dirty="0" smtClean="0"/>
          </a:p>
          <a:p>
            <a:pPr lvl="2">
              <a:buFontTx/>
              <a:buNone/>
            </a:pPr>
            <a:endParaRPr lang="en-AU" altLang="en-US" sz="2200" dirty="0" smtClean="0"/>
          </a:p>
          <a:p>
            <a:endParaRPr lang="en-AU" altLang="en-US" sz="2200" b="1" dirty="0" smtClean="0"/>
          </a:p>
          <a:p>
            <a:pPr lvl="1"/>
            <a:endParaRPr lang="en-AU" altLang="en-US" sz="2200" dirty="0" smtClean="0"/>
          </a:p>
        </p:txBody>
      </p:sp>
    </p:spTree>
    <p:extLst>
      <p:ext uri="{BB962C8B-B14F-4D97-AF65-F5344CB8AC3E}">
        <p14:creationId xmlns:p14="http://schemas.microsoft.com/office/powerpoint/2010/main" val="1154309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AU" altLang="en-US" sz="2400" dirty="0" smtClean="0"/>
              <a:t>Gender sensitive indicators</a:t>
            </a:r>
          </a:p>
        </p:txBody>
      </p:sp>
      <p:sp>
        <p:nvSpPr>
          <p:cNvPr id="12291" name="Rectangle 3"/>
          <p:cNvSpPr>
            <a:spLocks noGrp="1" noChangeArrowheads="1"/>
          </p:cNvSpPr>
          <p:nvPr>
            <p:ph type="body" idx="1"/>
          </p:nvPr>
        </p:nvSpPr>
        <p:spPr>
          <a:xfrm>
            <a:off x="395536" y="1484784"/>
            <a:ext cx="8280920" cy="4464496"/>
          </a:xfrm>
        </p:spPr>
        <p:txBody>
          <a:bodyPr/>
          <a:lstStyle/>
          <a:p>
            <a:pPr>
              <a:buFont typeface="Arial" panose="020B0604020202020204" pitchFamily="34" charset="0"/>
              <a:buChar char="•"/>
            </a:pPr>
            <a:r>
              <a:rPr lang="en-AU" altLang="en-US" sz="2000" dirty="0" smtClean="0"/>
              <a:t>Use both quantitative and qualitative indicators.</a:t>
            </a:r>
          </a:p>
          <a:p>
            <a:pPr>
              <a:buFont typeface="Arial" panose="020B0604020202020204" pitchFamily="34" charset="0"/>
              <a:buChar char="•"/>
            </a:pPr>
            <a:r>
              <a:rPr lang="en-AU" altLang="en-US" sz="2000" dirty="0" smtClean="0"/>
              <a:t>Quantitative indicators:</a:t>
            </a:r>
          </a:p>
          <a:p>
            <a:pPr marL="800100" lvl="1" indent="-342900">
              <a:buFont typeface="Arial" panose="020B0604020202020204" pitchFamily="34" charset="0"/>
              <a:buChar char="•"/>
            </a:pPr>
            <a:r>
              <a:rPr lang="en-AU" altLang="en-US" sz="2000" dirty="0" smtClean="0"/>
              <a:t>Wherever possible, disaggregate all indicators.  </a:t>
            </a:r>
            <a:r>
              <a:rPr lang="en-AU" altLang="en-US" sz="2000" dirty="0" err="1" smtClean="0"/>
              <a:t>Eg</a:t>
            </a:r>
            <a:r>
              <a:rPr lang="en-AU" altLang="en-US" sz="2000" dirty="0" smtClean="0"/>
              <a:t>. mortality rates in disasters.  </a:t>
            </a:r>
          </a:p>
          <a:p>
            <a:pPr marL="800100" lvl="1" indent="-342900">
              <a:buFont typeface="Arial" panose="020B0604020202020204" pitchFamily="34" charset="0"/>
              <a:buChar char="•"/>
            </a:pPr>
            <a:r>
              <a:rPr lang="en-AU" altLang="en-US" sz="2000" dirty="0" smtClean="0"/>
              <a:t>Include gender specific quantitative indicators.  </a:t>
            </a:r>
            <a:r>
              <a:rPr lang="en-AU" altLang="en-US" sz="2000" dirty="0" err="1" smtClean="0"/>
              <a:t>Eg</a:t>
            </a:r>
            <a:r>
              <a:rPr lang="en-AU" altLang="en-US" sz="2000" dirty="0" smtClean="0"/>
              <a:t>. No of men and women participating/benefiting from project.  Women’s wages, working hours, as a proportion of men’s.</a:t>
            </a:r>
          </a:p>
          <a:p>
            <a:pPr>
              <a:buFont typeface="Arial" panose="020B0604020202020204" pitchFamily="34" charset="0"/>
              <a:buChar char="•"/>
            </a:pPr>
            <a:r>
              <a:rPr lang="en-AU" altLang="en-US" sz="2000" dirty="0" smtClean="0"/>
              <a:t>Qualitative indicators:</a:t>
            </a:r>
          </a:p>
          <a:p>
            <a:pPr marL="800100" lvl="1" indent="-342900">
              <a:buFont typeface="Arial" panose="020B0604020202020204" pitchFamily="34" charset="0"/>
              <a:buChar char="•"/>
            </a:pPr>
            <a:r>
              <a:rPr lang="en-AU" altLang="en-US" sz="2000" dirty="0" smtClean="0"/>
              <a:t>Including perceptions, judgements and opinions.  </a:t>
            </a:r>
            <a:r>
              <a:rPr lang="en-AU" altLang="en-US" sz="2000" dirty="0" err="1" smtClean="0"/>
              <a:t>Eg</a:t>
            </a:r>
            <a:r>
              <a:rPr lang="en-AU" altLang="en-US" sz="2000" dirty="0" smtClean="0"/>
              <a:t> satisfaction levels with response of police and courts to domestic violence cases. </a:t>
            </a:r>
          </a:p>
          <a:p>
            <a:pPr>
              <a:buFont typeface="Arial" panose="020B0604020202020204" pitchFamily="34" charset="0"/>
              <a:buChar char="•"/>
            </a:pPr>
            <a:r>
              <a:rPr lang="en-AU" altLang="en-US" sz="2000" dirty="0" smtClean="0"/>
              <a:t>Use existing, regularly collected data sources wherever possible.</a:t>
            </a:r>
          </a:p>
          <a:p>
            <a:pPr>
              <a:buFont typeface="Arial" panose="020B0604020202020204" pitchFamily="34" charset="0"/>
              <a:buChar char="•"/>
            </a:pPr>
            <a:r>
              <a:rPr lang="en-AU" altLang="en-US" sz="2000" dirty="0" smtClean="0"/>
              <a:t>Existing conventions, laws and strategies are also useful. </a:t>
            </a:r>
          </a:p>
          <a:p>
            <a:endParaRPr lang="en-AU" altLang="en-US" sz="2000" dirty="0" smtClean="0"/>
          </a:p>
          <a:p>
            <a:pPr lvl="1"/>
            <a:endParaRPr lang="en-AU" altLang="en-US" sz="2000" dirty="0" smtClean="0"/>
          </a:p>
          <a:p>
            <a:pPr lvl="2">
              <a:buFontTx/>
              <a:buNone/>
            </a:pPr>
            <a:endParaRPr lang="en-AU" altLang="en-US" sz="2000" dirty="0" smtClean="0"/>
          </a:p>
          <a:p>
            <a:endParaRPr lang="en-AU" altLang="en-US" sz="2000" b="1" dirty="0" smtClean="0"/>
          </a:p>
          <a:p>
            <a:pPr lvl="1"/>
            <a:endParaRPr lang="en-AU" altLang="en-US" sz="2000" dirty="0" smtClean="0"/>
          </a:p>
        </p:txBody>
      </p:sp>
    </p:spTree>
    <p:extLst>
      <p:ext uri="{BB962C8B-B14F-4D97-AF65-F5344CB8AC3E}">
        <p14:creationId xmlns:p14="http://schemas.microsoft.com/office/powerpoint/2010/main" val="371936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set of gender indicators 1</a:t>
            </a:r>
            <a:endParaRPr lang="en-US" dirty="0"/>
          </a:p>
        </p:txBody>
      </p:sp>
      <p:sp>
        <p:nvSpPr>
          <p:cNvPr id="3" name="Content Placeholder 2"/>
          <p:cNvSpPr>
            <a:spLocks noGrp="1"/>
          </p:cNvSpPr>
          <p:nvPr>
            <p:ph idx="1"/>
          </p:nvPr>
        </p:nvSpPr>
        <p:spPr>
          <a:xfrm>
            <a:off x="431800" y="1484784"/>
            <a:ext cx="7772400" cy="4114800"/>
          </a:xfrm>
        </p:spPr>
        <p:txBody>
          <a:bodyPr/>
          <a:lstStyle/>
          <a:p>
            <a:r>
              <a:rPr lang="en-CA" sz="1100" b="1" dirty="0"/>
              <a:t>I.    Economic structures, participation in productive activities and access to resources</a:t>
            </a:r>
            <a:endParaRPr lang="en-US" sz="1100" dirty="0"/>
          </a:p>
          <a:p>
            <a:r>
              <a:rPr lang="en-CA" sz="1100" dirty="0" smtClean="0"/>
              <a:t>1	Average </a:t>
            </a:r>
            <a:r>
              <a:rPr lang="en-CA" sz="1100" dirty="0"/>
              <a:t>number of hours spent on unpaid domestic work by sex</a:t>
            </a:r>
            <a:endParaRPr lang="en-US" sz="1100" dirty="0"/>
          </a:p>
          <a:p>
            <a:r>
              <a:rPr lang="en-CA" sz="1100" dirty="0" smtClean="0"/>
              <a:t>	Note</a:t>
            </a:r>
            <a:r>
              <a:rPr lang="en-CA" sz="1100" dirty="0"/>
              <a:t>: Separate housework and childcare if possible</a:t>
            </a:r>
            <a:endParaRPr lang="en-US" sz="1100" dirty="0"/>
          </a:p>
          <a:p>
            <a:r>
              <a:rPr lang="en-CA" sz="1100" dirty="0" smtClean="0"/>
              <a:t>2	Average </a:t>
            </a:r>
            <a:r>
              <a:rPr lang="en-CA" sz="1100" dirty="0"/>
              <a:t>number of hours spent on paid and unpaid work combined (total work burden), </a:t>
            </a:r>
            <a:r>
              <a:rPr lang="en-CA" sz="1100" dirty="0" smtClean="0"/>
              <a:t>	by </a:t>
            </a:r>
            <a:r>
              <a:rPr lang="en-CA" sz="1100" dirty="0"/>
              <a:t>sex</a:t>
            </a:r>
            <a:endParaRPr lang="en-US" sz="1100" dirty="0"/>
          </a:p>
          <a:p>
            <a:r>
              <a:rPr lang="en-CA" sz="1100" dirty="0" smtClean="0"/>
              <a:t>3	Labour </a:t>
            </a:r>
            <a:r>
              <a:rPr lang="en-CA" sz="1100" dirty="0"/>
              <a:t>force participation rates for 15-24 and 15+, by sex</a:t>
            </a:r>
            <a:endParaRPr lang="en-US" sz="1100" dirty="0"/>
          </a:p>
          <a:p>
            <a:r>
              <a:rPr lang="en-CA" sz="1100" dirty="0" smtClean="0"/>
              <a:t>4	Proportion </a:t>
            </a:r>
            <a:r>
              <a:rPr lang="en-CA" sz="1100" dirty="0"/>
              <a:t>of employed who are own-account workers, by sex</a:t>
            </a:r>
            <a:endParaRPr lang="en-US" sz="1100" dirty="0"/>
          </a:p>
          <a:p>
            <a:r>
              <a:rPr lang="en-CA" sz="1100" dirty="0" smtClean="0"/>
              <a:t>5	Proportion </a:t>
            </a:r>
            <a:r>
              <a:rPr lang="en-CA" sz="1100" dirty="0"/>
              <a:t>of employed who are working as contributing family workers, by sex</a:t>
            </a:r>
            <a:endParaRPr lang="en-US" sz="1100" dirty="0"/>
          </a:p>
          <a:p>
            <a:r>
              <a:rPr lang="en-CA" sz="1100" dirty="0" smtClean="0"/>
              <a:t>6	Proportion </a:t>
            </a:r>
            <a:r>
              <a:rPr lang="en-CA" sz="1100" dirty="0"/>
              <a:t>of employed who are employer, by sex       </a:t>
            </a:r>
            <a:endParaRPr lang="en-US" sz="1100" dirty="0"/>
          </a:p>
          <a:p>
            <a:r>
              <a:rPr lang="en-CA" sz="1100" dirty="0" smtClean="0"/>
              <a:t>7	Percentage </a:t>
            </a:r>
            <a:r>
              <a:rPr lang="en-CA" sz="1100" dirty="0"/>
              <a:t>of firms owned by women, by size           </a:t>
            </a:r>
            <a:endParaRPr lang="en-US" sz="1100" dirty="0"/>
          </a:p>
          <a:p>
            <a:r>
              <a:rPr lang="en-CA" sz="1100" dirty="0" smtClean="0"/>
              <a:t>8	Percentage </a:t>
            </a:r>
            <a:r>
              <a:rPr lang="en-CA" sz="1100" dirty="0"/>
              <a:t>distribution of employed population by sector, each sex</a:t>
            </a:r>
            <a:endParaRPr lang="en-US" sz="1100" dirty="0"/>
          </a:p>
          <a:p>
            <a:r>
              <a:rPr lang="en-CA" sz="1100" dirty="0" smtClean="0"/>
              <a:t>9	Informal </a:t>
            </a:r>
            <a:r>
              <a:rPr lang="en-CA" sz="1100" dirty="0"/>
              <a:t>employment as a percentage of total non-agricultural employment, by sex</a:t>
            </a:r>
            <a:endParaRPr lang="en-US" sz="1100" dirty="0"/>
          </a:p>
          <a:p>
            <a:r>
              <a:rPr lang="en-CA" sz="1100" dirty="0" smtClean="0"/>
              <a:t>10	Youth </a:t>
            </a:r>
            <a:r>
              <a:rPr lang="en-CA" sz="1100" dirty="0"/>
              <a:t>unemployment by sex                                          </a:t>
            </a:r>
            <a:endParaRPr lang="en-US" sz="1100" dirty="0"/>
          </a:p>
          <a:p>
            <a:r>
              <a:rPr lang="en-CA" sz="1100" dirty="0" smtClean="0"/>
              <a:t>11	Proportion </a:t>
            </a:r>
            <a:r>
              <a:rPr lang="en-CA" sz="1100" dirty="0"/>
              <a:t>of population with access to credit, by sex</a:t>
            </a:r>
            <a:endParaRPr lang="en-US" sz="1100" dirty="0"/>
          </a:p>
          <a:p>
            <a:r>
              <a:rPr lang="en-CA" sz="1100" dirty="0" smtClean="0"/>
              <a:t>12	Proportion </a:t>
            </a:r>
            <a:r>
              <a:rPr lang="en-CA" sz="1100" dirty="0"/>
              <a:t>of adult population owning land, by sex</a:t>
            </a:r>
            <a:endParaRPr lang="en-US" sz="1100" dirty="0"/>
          </a:p>
          <a:p>
            <a:r>
              <a:rPr lang="en-CA" sz="1100" dirty="0" smtClean="0"/>
              <a:t>13	Gender </a:t>
            </a:r>
            <a:r>
              <a:rPr lang="en-CA" sz="1100" dirty="0"/>
              <a:t>gap in wages                                                       </a:t>
            </a:r>
            <a:endParaRPr lang="en-US" sz="1100" dirty="0"/>
          </a:p>
          <a:p>
            <a:r>
              <a:rPr lang="en-CA" sz="1100" dirty="0" smtClean="0"/>
              <a:t>14	Proportion </a:t>
            </a:r>
            <a:r>
              <a:rPr lang="en-CA" sz="1100" dirty="0"/>
              <a:t>of employed working part-time, by sex</a:t>
            </a:r>
            <a:endParaRPr lang="en-US" sz="1100" dirty="0"/>
          </a:p>
          <a:p>
            <a:r>
              <a:rPr lang="en-CA" sz="1100" dirty="0" smtClean="0"/>
              <a:t>15	Employment </a:t>
            </a:r>
            <a:r>
              <a:rPr lang="en-CA" sz="1100" dirty="0"/>
              <a:t>rate of persons aged 25-49 with a child under age 3 living in a household and with no                                                                                  children living in the household, by sex</a:t>
            </a:r>
            <a:endParaRPr lang="en-US" sz="1100" dirty="0"/>
          </a:p>
          <a:p>
            <a:r>
              <a:rPr lang="en-CA" sz="1100" dirty="0" smtClean="0"/>
              <a:t>16	Proportion </a:t>
            </a:r>
            <a:r>
              <a:rPr lang="en-CA" sz="1100" dirty="0"/>
              <a:t>of children under age 3 in formal care</a:t>
            </a:r>
            <a:endParaRPr lang="en-US" sz="1100" dirty="0"/>
          </a:p>
          <a:p>
            <a:r>
              <a:rPr lang="en-CA" sz="1100" dirty="0" smtClean="0"/>
              <a:t>17	Proportion </a:t>
            </a:r>
            <a:r>
              <a:rPr lang="en-CA" sz="1100" dirty="0"/>
              <a:t>of individuals using the Internet, by sex</a:t>
            </a:r>
            <a:endParaRPr lang="en-US" sz="1100" dirty="0"/>
          </a:p>
          <a:p>
            <a:r>
              <a:rPr lang="en-CA" sz="1100" dirty="0" smtClean="0"/>
              <a:t>18	Proportion </a:t>
            </a:r>
            <a:r>
              <a:rPr lang="en-CA" sz="1100" dirty="0"/>
              <a:t>of individuals using </a:t>
            </a:r>
            <a:r>
              <a:rPr lang="en-CA" sz="1100" dirty="0" smtClean="0"/>
              <a:t>mobile/cellular </a:t>
            </a:r>
            <a:r>
              <a:rPr lang="en-CA" sz="1100" dirty="0"/>
              <a:t>telephones, by sex</a:t>
            </a:r>
            <a:endParaRPr lang="en-US" sz="1100" dirty="0"/>
          </a:p>
          <a:p>
            <a:r>
              <a:rPr lang="en-CA" sz="1100" dirty="0" smtClean="0"/>
              <a:t>19	Proportion </a:t>
            </a:r>
            <a:r>
              <a:rPr lang="en-CA" sz="1100" dirty="0"/>
              <a:t>of households with access to mass media (radio, TV, Internet), by sex of household     head</a:t>
            </a:r>
            <a:endParaRPr lang="en-US" sz="1100" dirty="0"/>
          </a:p>
          <a:p>
            <a:r>
              <a:rPr lang="en-CA" sz="1100" dirty="0"/>
              <a:t> </a:t>
            </a:r>
            <a:endParaRPr lang="en-US" sz="1100" dirty="0"/>
          </a:p>
          <a:p>
            <a:endParaRPr lang="en-US" sz="1100" dirty="0"/>
          </a:p>
        </p:txBody>
      </p:sp>
    </p:spTree>
    <p:extLst>
      <p:ext uri="{BB962C8B-B14F-4D97-AF65-F5344CB8AC3E}">
        <p14:creationId xmlns:p14="http://schemas.microsoft.com/office/powerpoint/2010/main" val="269566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set of gender indicators 2</a:t>
            </a:r>
            <a:endParaRPr lang="en-US" dirty="0"/>
          </a:p>
        </p:txBody>
      </p:sp>
      <p:sp>
        <p:nvSpPr>
          <p:cNvPr id="3" name="Content Placeholder 2"/>
          <p:cNvSpPr>
            <a:spLocks noGrp="1"/>
          </p:cNvSpPr>
          <p:nvPr>
            <p:ph idx="1"/>
          </p:nvPr>
        </p:nvSpPr>
        <p:spPr>
          <a:xfrm>
            <a:off x="431800" y="1484784"/>
            <a:ext cx="7772400" cy="4114800"/>
          </a:xfrm>
        </p:spPr>
        <p:txBody>
          <a:bodyPr/>
          <a:lstStyle/>
          <a:p>
            <a:r>
              <a:rPr lang="en-CA" sz="1000" b="1" dirty="0"/>
              <a:t>II.     Education</a:t>
            </a:r>
            <a:endParaRPr lang="en-US" sz="1000" dirty="0"/>
          </a:p>
          <a:p>
            <a:r>
              <a:rPr lang="en-CA" sz="1000" dirty="0"/>
              <a:t>20          Literacy rate of persons aged 15-24 years old, by sex</a:t>
            </a:r>
            <a:endParaRPr lang="en-US" sz="1000" dirty="0"/>
          </a:p>
          <a:p>
            <a:r>
              <a:rPr lang="en-CA" sz="1000" dirty="0"/>
              <a:t>21          Adjusted net enrolment ratio in primary education by sex</a:t>
            </a:r>
            <a:endParaRPr lang="en-US" sz="1000" dirty="0"/>
          </a:p>
          <a:p>
            <a:r>
              <a:rPr lang="en-CA" sz="1000" dirty="0"/>
              <a:t>22          Gross enrolment ratio in secondary education, by sex</a:t>
            </a:r>
            <a:endParaRPr lang="en-US" sz="1000" dirty="0"/>
          </a:p>
          <a:p>
            <a:r>
              <a:rPr lang="en-CA" sz="1000" dirty="0"/>
              <a:t>23          Gross enrolment ratio in tertiary education, by sex</a:t>
            </a:r>
            <a:endParaRPr lang="en-US" sz="1000" dirty="0"/>
          </a:p>
          <a:p>
            <a:r>
              <a:rPr lang="en-CA" sz="1000" dirty="0"/>
              <a:t>24          Gender parity index in enrolment at primary, secondary and tertiary levels</a:t>
            </a:r>
            <a:endParaRPr lang="en-US" sz="1000" dirty="0"/>
          </a:p>
          <a:p>
            <a:r>
              <a:rPr lang="en-CA" sz="1000" dirty="0"/>
              <a:t>25          Share of female science, engineering, manufacturing and construction graduates at tertiary     level</a:t>
            </a:r>
            <a:endParaRPr lang="en-US" sz="1000" dirty="0"/>
          </a:p>
          <a:p>
            <a:r>
              <a:rPr lang="en-CA" sz="1000" dirty="0"/>
              <a:t>26          Proportion of females among tertiary education teachers or professors</a:t>
            </a:r>
            <a:endParaRPr lang="en-US" sz="1000" dirty="0"/>
          </a:p>
          <a:p>
            <a:r>
              <a:rPr lang="en-CA" sz="1000" dirty="0" smtClean="0"/>
              <a:t>27          </a:t>
            </a:r>
            <a:r>
              <a:rPr lang="en-CA" sz="1000" dirty="0"/>
              <a:t>Net intake in first grade of primary education, by sex</a:t>
            </a:r>
            <a:endParaRPr lang="en-US" sz="1000" dirty="0"/>
          </a:p>
          <a:p>
            <a:r>
              <a:rPr lang="en-CA" sz="1000" dirty="0" smtClean="0"/>
              <a:t>28          </a:t>
            </a:r>
            <a:r>
              <a:rPr lang="en-CA" sz="1000" dirty="0"/>
              <a:t>Primary education completion rate, by sex                  </a:t>
            </a:r>
            <a:endParaRPr lang="en-US" sz="1000" dirty="0"/>
          </a:p>
          <a:p>
            <a:r>
              <a:rPr lang="en-CA" sz="1000" dirty="0"/>
              <a:t>29          Graduation from lower secondary education, by sex</a:t>
            </a:r>
            <a:endParaRPr lang="en-US" sz="1000" dirty="0"/>
          </a:p>
          <a:p>
            <a:r>
              <a:rPr lang="en-CA" sz="1000" dirty="0" smtClean="0"/>
              <a:t>30          </a:t>
            </a:r>
            <a:r>
              <a:rPr lang="en-CA" sz="1000" dirty="0"/>
              <a:t>Transition rate to secondary education, by sex           </a:t>
            </a:r>
            <a:endParaRPr lang="en-US" sz="1000" dirty="0"/>
          </a:p>
          <a:p>
            <a:r>
              <a:rPr lang="en-CA" sz="1000" dirty="0"/>
              <a:t>31          Education attainment of population aged 25 and over, by </a:t>
            </a:r>
            <a:r>
              <a:rPr lang="en-CA" sz="1000" dirty="0" smtClean="0"/>
              <a:t>sex</a:t>
            </a:r>
            <a:endParaRPr lang="en-US" sz="1000" dirty="0"/>
          </a:p>
          <a:p>
            <a:r>
              <a:rPr lang="en-CA" sz="1000" b="1" dirty="0"/>
              <a:t>III.   Health and related services</a:t>
            </a:r>
            <a:endParaRPr lang="en-US" sz="1000" dirty="0"/>
          </a:p>
          <a:p>
            <a:r>
              <a:rPr lang="en-CA" sz="1000" dirty="0"/>
              <a:t>32          Contraceptive prevalence among women who are married or in a union, aged 15-49</a:t>
            </a:r>
            <a:endParaRPr lang="en-US" sz="1000" dirty="0"/>
          </a:p>
          <a:p>
            <a:r>
              <a:rPr lang="en-CA" sz="1000" dirty="0" smtClean="0"/>
              <a:t>33          </a:t>
            </a:r>
            <a:r>
              <a:rPr lang="en-CA" sz="1000" dirty="0"/>
              <a:t>Under-five mortality rate, by sex                                  </a:t>
            </a:r>
            <a:endParaRPr lang="en-US" sz="1000" dirty="0"/>
          </a:p>
          <a:p>
            <a:r>
              <a:rPr lang="en-CA" sz="1000" dirty="0" smtClean="0"/>
              <a:t>34          </a:t>
            </a:r>
            <a:r>
              <a:rPr lang="en-CA" sz="1000" dirty="0"/>
              <a:t>Maternal mortality ratio                                                  </a:t>
            </a:r>
            <a:endParaRPr lang="en-US" sz="1000" dirty="0"/>
          </a:p>
          <a:p>
            <a:r>
              <a:rPr lang="en-CA" sz="1000" dirty="0" smtClean="0"/>
              <a:t>35          </a:t>
            </a:r>
            <a:r>
              <a:rPr lang="en-CA" sz="1000" dirty="0"/>
              <a:t>Antenatal care coverage                                                 </a:t>
            </a:r>
            <a:endParaRPr lang="en-US" sz="1000" dirty="0"/>
          </a:p>
          <a:p>
            <a:r>
              <a:rPr lang="en-CA" sz="1000" dirty="0"/>
              <a:t>36          Proportion of births attended by skilled health professional</a:t>
            </a:r>
            <a:endParaRPr lang="en-US" sz="1000" dirty="0"/>
          </a:p>
          <a:p>
            <a:r>
              <a:rPr lang="en-CA" sz="1000" dirty="0"/>
              <a:t>37          Smoking prevalence among persons aged 15 and over, by sex</a:t>
            </a:r>
            <a:endParaRPr lang="en-US" sz="1000" dirty="0"/>
          </a:p>
          <a:p>
            <a:r>
              <a:rPr lang="en-CA" sz="1000" dirty="0" smtClean="0"/>
              <a:t>38          </a:t>
            </a:r>
            <a:r>
              <a:rPr lang="en-CA" sz="1000" dirty="0"/>
              <a:t>Proportion of adults who are obese, by sex                 </a:t>
            </a:r>
            <a:endParaRPr lang="en-US" sz="1000" dirty="0"/>
          </a:p>
          <a:p>
            <a:r>
              <a:rPr lang="en-CA" sz="1000" dirty="0"/>
              <a:t>39          Women’s share of population aged 15-49 living with HIV/AIDS</a:t>
            </a:r>
            <a:endParaRPr lang="en-US" sz="1000" dirty="0"/>
          </a:p>
          <a:p>
            <a:r>
              <a:rPr lang="en-CA" sz="1000" dirty="0" smtClean="0"/>
              <a:t>40          </a:t>
            </a:r>
            <a:r>
              <a:rPr lang="en-CA" sz="1000" dirty="0"/>
              <a:t>Access to anti-retroviral drug, by sex                           </a:t>
            </a:r>
            <a:endParaRPr lang="en-US" sz="1000" dirty="0"/>
          </a:p>
          <a:p>
            <a:r>
              <a:rPr lang="en-CA" sz="1000" dirty="0" smtClean="0"/>
              <a:t>41          </a:t>
            </a:r>
            <a:r>
              <a:rPr lang="en-CA" sz="1000" dirty="0"/>
              <a:t>Life expectancy at age 60, by sex                                 </a:t>
            </a:r>
            <a:endParaRPr lang="en-US" sz="1000" dirty="0"/>
          </a:p>
          <a:p>
            <a:r>
              <a:rPr lang="en-CA" sz="1000" dirty="0" smtClean="0"/>
              <a:t>42          </a:t>
            </a:r>
            <a:r>
              <a:rPr lang="en-CA" sz="1000" dirty="0"/>
              <a:t>Adult mortality by cause and age groups                     </a:t>
            </a:r>
            <a:endParaRPr lang="en-US" sz="1000" dirty="0"/>
          </a:p>
          <a:p>
            <a:endParaRPr lang="en-US" sz="1000" dirty="0"/>
          </a:p>
        </p:txBody>
      </p:sp>
    </p:spTree>
    <p:extLst>
      <p:ext uri="{BB962C8B-B14F-4D97-AF65-F5344CB8AC3E}">
        <p14:creationId xmlns:p14="http://schemas.microsoft.com/office/powerpoint/2010/main" val="844735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set of gender indicators 3</a:t>
            </a:r>
            <a:endParaRPr lang="en-US" dirty="0"/>
          </a:p>
        </p:txBody>
      </p:sp>
      <p:sp>
        <p:nvSpPr>
          <p:cNvPr id="3" name="Content Placeholder 2"/>
          <p:cNvSpPr>
            <a:spLocks noGrp="1"/>
          </p:cNvSpPr>
          <p:nvPr>
            <p:ph idx="1"/>
          </p:nvPr>
        </p:nvSpPr>
        <p:spPr>
          <a:xfrm>
            <a:off x="431800" y="1556792"/>
            <a:ext cx="7772400" cy="4114800"/>
          </a:xfrm>
        </p:spPr>
        <p:txBody>
          <a:bodyPr/>
          <a:lstStyle/>
          <a:p>
            <a:r>
              <a:rPr lang="en-CA" sz="1100" b="1" dirty="0"/>
              <a:t>IV.    Public life and </a:t>
            </a:r>
            <a:r>
              <a:rPr lang="en-CA" sz="1100" b="1" dirty="0" smtClean="0"/>
              <a:t>decision-making</a:t>
            </a:r>
            <a:endParaRPr lang="en-US" sz="1100" dirty="0"/>
          </a:p>
          <a:p>
            <a:r>
              <a:rPr lang="en-CA" sz="1100" dirty="0"/>
              <a:t>43          Women’s share of government ministerial positions</a:t>
            </a:r>
            <a:endParaRPr lang="en-US" sz="1100" dirty="0"/>
          </a:p>
          <a:p>
            <a:r>
              <a:rPr lang="en-CA" sz="1100" dirty="0"/>
              <a:t>44          Proportion of seats held by women in national parliament</a:t>
            </a:r>
            <a:endParaRPr lang="en-US" sz="1100" dirty="0"/>
          </a:p>
          <a:p>
            <a:r>
              <a:rPr lang="en-CA" sz="1100" dirty="0" smtClean="0"/>
              <a:t>45          </a:t>
            </a:r>
            <a:r>
              <a:rPr lang="en-CA" sz="1100" dirty="0"/>
              <a:t>Women’s share of managerial positions                       </a:t>
            </a:r>
            <a:endParaRPr lang="en-US" sz="1100" dirty="0"/>
          </a:p>
          <a:p>
            <a:r>
              <a:rPr lang="en-CA" sz="1100" dirty="0" smtClean="0"/>
              <a:t>46          </a:t>
            </a:r>
            <a:r>
              <a:rPr lang="en-CA" sz="1100" dirty="0"/>
              <a:t>Percentage of female police officers                             </a:t>
            </a:r>
            <a:endParaRPr lang="en-US" sz="1100" dirty="0"/>
          </a:p>
          <a:p>
            <a:r>
              <a:rPr lang="en-CA" sz="1100" dirty="0" smtClean="0"/>
              <a:t>47          </a:t>
            </a:r>
            <a:r>
              <a:rPr lang="en-CA" sz="1100" dirty="0"/>
              <a:t>Percentage of female judges                                          </a:t>
            </a:r>
            <a:endParaRPr lang="en-US" sz="1100" dirty="0"/>
          </a:p>
          <a:p>
            <a:endParaRPr lang="en-CA" sz="1100" b="1" dirty="0" smtClean="0"/>
          </a:p>
          <a:p>
            <a:r>
              <a:rPr lang="en-CA" sz="1100" b="1" dirty="0" smtClean="0"/>
              <a:t>V</a:t>
            </a:r>
            <a:r>
              <a:rPr lang="en-CA" sz="1100" b="1" dirty="0"/>
              <a:t>.   Human rights of women and girl children</a:t>
            </a:r>
            <a:endParaRPr lang="en-US" sz="1100" dirty="0"/>
          </a:p>
          <a:p>
            <a:r>
              <a:rPr lang="en-CA" sz="1100" dirty="0"/>
              <a:t> </a:t>
            </a:r>
            <a:endParaRPr lang="en-US" sz="1100" dirty="0"/>
          </a:p>
          <a:p>
            <a:r>
              <a:rPr lang="en-CA" sz="1100" dirty="0" smtClean="0"/>
              <a:t>48	Proportion </a:t>
            </a:r>
            <a:r>
              <a:rPr lang="en-CA" sz="1100" dirty="0"/>
              <a:t>of women aged 15-49 subjected to physical or sexual violence in the last 12 months </a:t>
            </a:r>
            <a:r>
              <a:rPr lang="en-CA" sz="1100" dirty="0" smtClean="0"/>
              <a:t>by an </a:t>
            </a:r>
            <a:r>
              <a:rPr lang="en-CA" sz="1100" dirty="0"/>
              <a:t>intimate partner</a:t>
            </a:r>
            <a:endParaRPr lang="en-US" sz="1100" dirty="0"/>
          </a:p>
          <a:p>
            <a:r>
              <a:rPr lang="en-CA" sz="1100" dirty="0" smtClean="0"/>
              <a:t>49	Proportion </a:t>
            </a:r>
            <a:r>
              <a:rPr lang="en-CA" sz="1100" dirty="0"/>
              <a:t>of women aged 15-49 subjected to physical or sexual violence in the last 12 months by        persons other than an intimate partner</a:t>
            </a:r>
            <a:endParaRPr lang="en-US" sz="1100" dirty="0"/>
          </a:p>
          <a:p>
            <a:pPr>
              <a:buAutoNum type="arabicPlain" startAt="50"/>
            </a:pPr>
            <a:r>
              <a:rPr lang="en-CA" sz="1100" dirty="0" smtClean="0"/>
              <a:t>Prevalence </a:t>
            </a:r>
            <a:r>
              <a:rPr lang="en-CA" sz="1100" dirty="0"/>
              <a:t>of female genital </a:t>
            </a:r>
            <a:r>
              <a:rPr lang="en-CA" sz="1100" dirty="0" smtClean="0"/>
              <a:t>mutilation/cutting </a:t>
            </a:r>
            <a:r>
              <a:rPr lang="en-CA" sz="1100" dirty="0"/>
              <a:t>(for relevant countries </a:t>
            </a:r>
            <a:r>
              <a:rPr lang="en-CA" sz="1100" dirty="0" smtClean="0"/>
              <a:t>only)</a:t>
            </a:r>
            <a:endParaRPr lang="en-US" sz="1100" dirty="0"/>
          </a:p>
          <a:p>
            <a:pPr>
              <a:buAutoNum type="arabicPlain" startAt="50"/>
            </a:pPr>
            <a:r>
              <a:rPr lang="en-CA" sz="1100" dirty="0" smtClean="0"/>
              <a:t>Percentage </a:t>
            </a:r>
            <a:r>
              <a:rPr lang="en-CA" sz="1100" dirty="0"/>
              <a:t>of women aged 20-24 years old who were married or in a union before age </a:t>
            </a:r>
            <a:r>
              <a:rPr lang="en-CA" sz="1100" dirty="0" smtClean="0"/>
              <a:t>18</a:t>
            </a:r>
            <a:endParaRPr lang="en-US" sz="1100" dirty="0"/>
          </a:p>
          <a:p>
            <a:pPr>
              <a:buAutoNum type="arabicPlain" startAt="50"/>
            </a:pPr>
            <a:r>
              <a:rPr lang="en-CA" sz="1100" dirty="0" smtClean="0"/>
              <a:t>Adolescent </a:t>
            </a:r>
            <a:r>
              <a:rPr lang="en-CA" sz="1100" dirty="0"/>
              <a:t>fertility rate  </a:t>
            </a:r>
            <a:endParaRPr lang="en-US" sz="1100" dirty="0"/>
          </a:p>
          <a:p>
            <a:r>
              <a:rPr lang="en-CA" sz="1100" dirty="0"/>
              <a:t> </a:t>
            </a:r>
            <a:endParaRPr lang="en-US" sz="1100" dirty="0"/>
          </a:p>
          <a:p>
            <a:r>
              <a:rPr lang="en-CA" sz="1100" dirty="0"/>
              <a:t>                                                </a:t>
            </a:r>
            <a:endParaRPr lang="en-US" sz="1100" dirty="0"/>
          </a:p>
          <a:p>
            <a:r>
              <a:rPr lang="en-CA" sz="1100" dirty="0" smtClean="0"/>
              <a:t>	Source</a:t>
            </a:r>
            <a:r>
              <a:rPr lang="en-CA" sz="1100" dirty="0"/>
              <a:t>:  </a:t>
            </a:r>
            <a:r>
              <a:rPr lang="en-US" sz="1100" dirty="0"/>
              <a:t>UN Economic and Social Council.  </a:t>
            </a:r>
            <a:r>
              <a:rPr lang="en-US" sz="1100" b="1" dirty="0"/>
              <a:t>Gender Statistics</a:t>
            </a:r>
            <a:r>
              <a:rPr lang="en-US" sz="1100" dirty="0"/>
              <a:t>, Statistical Commission, December 12, 2012, </a:t>
            </a:r>
            <a:r>
              <a:rPr lang="en-CA" sz="1100" dirty="0"/>
              <a:t>E/CN.3/2013/10, pp.12-14.  Check this source for information on the Leading Agency responsible for collecting the data per indicator as well as the relationship to MDG goals and targets.</a:t>
            </a:r>
            <a:endParaRPr lang="en-US" sz="1100" dirty="0"/>
          </a:p>
          <a:p>
            <a:r>
              <a:rPr lang="en-US" sz="1100" dirty="0"/>
              <a:t> </a:t>
            </a:r>
          </a:p>
          <a:p>
            <a:endParaRPr lang="en-US" sz="1100" dirty="0"/>
          </a:p>
        </p:txBody>
      </p:sp>
    </p:spTree>
    <p:extLst>
      <p:ext uri="{BB962C8B-B14F-4D97-AF65-F5344CB8AC3E}">
        <p14:creationId xmlns:p14="http://schemas.microsoft.com/office/powerpoint/2010/main" val="844735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set of VAW indicators</a:t>
            </a:r>
            <a:endParaRPr lang="en-US" dirty="0"/>
          </a:p>
        </p:txBody>
      </p:sp>
      <p:sp>
        <p:nvSpPr>
          <p:cNvPr id="3" name="Content Placeholder 2"/>
          <p:cNvSpPr>
            <a:spLocks noGrp="1"/>
          </p:cNvSpPr>
          <p:nvPr>
            <p:ph idx="1"/>
          </p:nvPr>
        </p:nvSpPr>
        <p:spPr>
          <a:xfrm>
            <a:off x="323528" y="1484784"/>
            <a:ext cx="7772400" cy="4114800"/>
          </a:xfrm>
        </p:spPr>
        <p:txBody>
          <a:bodyPr/>
          <a:lstStyle/>
          <a:p>
            <a:pPr lvl="0">
              <a:buFont typeface="Arial" panose="020B0604020202020204" pitchFamily="34" charset="0"/>
              <a:buChar char="•"/>
            </a:pPr>
            <a:r>
              <a:rPr lang="en-CA" dirty="0" smtClean="0"/>
              <a:t>Total </a:t>
            </a:r>
            <a:r>
              <a:rPr lang="en-CA" dirty="0"/>
              <a:t>and age specific rate of women subjected to physical violence in the last 12 months by severity of violence, relationship to the perpetrator and frequency </a:t>
            </a:r>
            <a:endParaRPr lang="en-US" dirty="0"/>
          </a:p>
          <a:p>
            <a:pPr lvl="0">
              <a:buFont typeface="Arial" panose="020B0604020202020204" pitchFamily="34" charset="0"/>
              <a:buChar char="•"/>
            </a:pPr>
            <a:r>
              <a:rPr lang="en-CA" dirty="0"/>
              <a:t>Total and age specific rate of women subjected to physical violence during lifetime by severity of violence, relationship to the perpetrator and frequency </a:t>
            </a:r>
            <a:endParaRPr lang="en-US" dirty="0"/>
          </a:p>
          <a:p>
            <a:pPr lvl="0">
              <a:buFont typeface="Arial" panose="020B0604020202020204" pitchFamily="34" charset="0"/>
              <a:buChar char="•"/>
            </a:pPr>
            <a:r>
              <a:rPr lang="en-CA" dirty="0"/>
              <a:t>Total and age specific rate of women subjected to sexual violence in the last 12 months by severity of violence, relationship to the perpetrator and </a:t>
            </a:r>
            <a:r>
              <a:rPr lang="en-CA" dirty="0" smtClean="0"/>
              <a:t>frequency</a:t>
            </a:r>
            <a:endParaRPr lang="en-US" dirty="0"/>
          </a:p>
          <a:p>
            <a:pPr lvl="0">
              <a:buFont typeface="Arial" panose="020B0604020202020204" pitchFamily="34" charset="0"/>
              <a:buChar char="•"/>
            </a:pPr>
            <a:r>
              <a:rPr lang="en-CA" dirty="0"/>
              <a:t>Total and age specific rate of women subjected to sexual violence during lifetime by severity of violence, relationship to the perpetrator and </a:t>
            </a:r>
            <a:r>
              <a:rPr lang="en-CA" dirty="0" smtClean="0"/>
              <a:t>frequency</a:t>
            </a:r>
            <a:endParaRPr lang="en-US" dirty="0"/>
          </a:p>
          <a:p>
            <a:pPr lvl="0">
              <a:buFont typeface="Arial" panose="020B0604020202020204" pitchFamily="34" charset="0"/>
              <a:buChar char="•"/>
            </a:pPr>
            <a:r>
              <a:rPr lang="en-CA" dirty="0"/>
              <a:t>Total and age specific rate of ever-partnered women subjected to sexual and/or physical violence by current or former intimate partner in the last 12 months by </a:t>
            </a:r>
            <a:r>
              <a:rPr lang="en-CA" dirty="0" smtClean="0"/>
              <a:t>frequency</a:t>
            </a:r>
            <a:endParaRPr lang="en-US" dirty="0"/>
          </a:p>
          <a:p>
            <a:pPr lvl="0">
              <a:buFont typeface="Arial" panose="020B0604020202020204" pitchFamily="34" charset="0"/>
              <a:buChar char="•"/>
            </a:pPr>
            <a:r>
              <a:rPr lang="en-CA" dirty="0"/>
              <a:t>Total and age specific rate of ever-partnered women subjected to sexual and/or physical violence by current or former intimate partner during lifetime by </a:t>
            </a:r>
            <a:r>
              <a:rPr lang="en-CA" dirty="0" smtClean="0"/>
              <a:t>frequency</a:t>
            </a:r>
            <a:endParaRPr lang="en-US" dirty="0"/>
          </a:p>
          <a:p>
            <a:pPr lvl="0">
              <a:buFont typeface="Arial" panose="020B0604020202020204" pitchFamily="34" charset="0"/>
              <a:buChar char="•"/>
            </a:pPr>
            <a:r>
              <a:rPr lang="en-CA" dirty="0"/>
              <a:t>Total and age specific rate of ever-partnered women subjected to psychological violence in the past 12 months by the intimate </a:t>
            </a:r>
            <a:r>
              <a:rPr lang="en-CA" dirty="0" smtClean="0"/>
              <a:t>partner</a:t>
            </a:r>
            <a:endParaRPr lang="en-US" dirty="0"/>
          </a:p>
          <a:p>
            <a:pPr lvl="0">
              <a:buFont typeface="Arial" panose="020B0604020202020204" pitchFamily="34" charset="0"/>
              <a:buChar char="•"/>
            </a:pPr>
            <a:r>
              <a:rPr lang="en-CA" dirty="0"/>
              <a:t>Total and age specific rate of ever-partnered women subjected to economic violence in the past 12 months by the intimate partner </a:t>
            </a:r>
            <a:endParaRPr lang="en-US" dirty="0"/>
          </a:p>
          <a:p>
            <a:pPr lvl="0">
              <a:buFont typeface="Arial" panose="020B0604020202020204" pitchFamily="34" charset="0"/>
              <a:buChar char="•"/>
            </a:pPr>
            <a:r>
              <a:rPr lang="en-GB" dirty="0"/>
              <a:t>Total and age specific rate of women subjected to female genital mutilation </a:t>
            </a:r>
            <a:endParaRPr lang="en-US"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295465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CEDAW Indicators</a:t>
            </a:r>
            <a:endParaRPr lang="en-US" dirty="0"/>
          </a:p>
        </p:txBody>
      </p:sp>
      <p:sp>
        <p:nvSpPr>
          <p:cNvPr id="3" name="Content Placeholder 2"/>
          <p:cNvSpPr>
            <a:spLocks noGrp="1"/>
          </p:cNvSpPr>
          <p:nvPr>
            <p:ph idx="1"/>
          </p:nvPr>
        </p:nvSpPr>
        <p:spPr>
          <a:xfrm>
            <a:off x="395536" y="1628800"/>
            <a:ext cx="7772400" cy="4114800"/>
          </a:xfrm>
        </p:spPr>
        <p:txBody>
          <a:bodyPr/>
          <a:lstStyle/>
          <a:p>
            <a:pPr>
              <a:buFont typeface="Arial" panose="020B0604020202020204" pitchFamily="34" charset="0"/>
              <a:buChar char="•"/>
            </a:pPr>
            <a:r>
              <a:rPr lang="en-US" dirty="0" smtClean="0"/>
              <a:t>Indicators for monitoring CEDAW implementation have also been developed and are very useful for the output level:</a:t>
            </a:r>
          </a:p>
          <a:p>
            <a:pPr marL="285750" indent="-285750">
              <a:buFont typeface="Arial" panose="020B0604020202020204" pitchFamily="34" charset="0"/>
              <a:buChar char="•"/>
            </a:pPr>
            <a:r>
              <a:rPr lang="en-US" dirty="0" smtClean="0"/>
              <a:t>For example, for article 1 (non-discrimination), these might include</a:t>
            </a:r>
          </a:p>
          <a:p>
            <a:pPr marL="685800" lvl="1">
              <a:buFont typeface="Arial" panose="020B0604020202020204" pitchFamily="34" charset="0"/>
              <a:buChar char="•"/>
            </a:pPr>
            <a:r>
              <a:rPr lang="en-US" dirty="0" smtClean="0"/>
              <a:t> Specific articles in the constitution that provide for quality and prevent discrimination on the basis of sex or gender, covering in scope both discrimination in objective or purpose, and discrimination in effect or result.</a:t>
            </a:r>
          </a:p>
          <a:p>
            <a:pPr lvl="1">
              <a:buFont typeface="Arial" panose="020B0604020202020204" pitchFamily="34" charset="0"/>
              <a:buChar char="•"/>
            </a:pPr>
            <a:r>
              <a:rPr lang="en-US" dirty="0" smtClean="0"/>
              <a:t>Constitutional provisions that provide for gender equality in the private non-state sector and prevent discrimination of objective or purpose and discrimination of effect or result, by non=state actions.</a:t>
            </a:r>
          </a:p>
          <a:p>
            <a:pPr lvl="1">
              <a:buFont typeface="Arial" panose="020B0604020202020204" pitchFamily="34" charset="0"/>
              <a:buChar char="•"/>
            </a:pPr>
            <a:r>
              <a:rPr lang="en-US" dirty="0" smtClean="0"/>
              <a:t>The existence of equal opportunities legislation covering the public and private sectors</a:t>
            </a:r>
          </a:p>
          <a:p>
            <a:pPr lvl="1">
              <a:buFont typeface="Arial" panose="020B0604020202020204" pitchFamily="34" charset="0"/>
              <a:buChar char="•"/>
            </a:pPr>
            <a:r>
              <a:rPr lang="en-US" dirty="0" smtClean="0"/>
              <a:t>Constitutional provisions or legislation </a:t>
            </a:r>
            <a:r>
              <a:rPr lang="en-US" dirty="0" err="1" smtClean="0"/>
              <a:t>legalising</a:t>
            </a:r>
            <a:r>
              <a:rPr lang="en-US" dirty="0" smtClean="0"/>
              <a:t> the introduction of affirmative active or temporary special measures to </a:t>
            </a:r>
            <a:r>
              <a:rPr lang="en-US" dirty="0" err="1" smtClean="0"/>
              <a:t>realise</a:t>
            </a:r>
            <a:r>
              <a:rPr lang="en-US" dirty="0" smtClean="0"/>
              <a:t> de facto and de jure equality.</a:t>
            </a:r>
          </a:p>
          <a:p>
            <a:pPr lvl="1">
              <a:buFont typeface="Arial" panose="020B0604020202020204" pitchFamily="34" charset="0"/>
              <a:buChar char="•"/>
            </a:pPr>
            <a:r>
              <a:rPr lang="en-US" dirty="0" smtClean="0"/>
              <a:t>Penal codes or special legislation such as domestic violence legislation and torture acts that </a:t>
            </a:r>
            <a:r>
              <a:rPr lang="en-US" dirty="0" err="1" smtClean="0"/>
              <a:t>criminalise</a:t>
            </a:r>
            <a:r>
              <a:rPr lang="en-US" dirty="0" smtClean="0"/>
              <a:t> all forms of violence against women, with adequate deterrent punishments.</a:t>
            </a:r>
          </a:p>
          <a:p>
            <a:pPr lvl="1">
              <a:buFont typeface="Arial" panose="020B0604020202020204" pitchFamily="34" charset="0"/>
              <a:buChar char="•"/>
            </a:pPr>
            <a:r>
              <a:rPr lang="en-US" dirty="0" smtClean="0"/>
              <a:t>Constitutional provisions that </a:t>
            </a:r>
            <a:r>
              <a:rPr lang="en-US" dirty="0" err="1" smtClean="0"/>
              <a:t>recognise</a:t>
            </a:r>
            <a:r>
              <a:rPr lang="en-US" dirty="0" smtClean="0"/>
              <a:t> torture and other forms of violence as an infringement of fundamental human rights</a:t>
            </a:r>
          </a:p>
          <a:p>
            <a:pPr lvl="1">
              <a:buFont typeface="Arial" panose="020B0604020202020204" pitchFamily="34" charset="0"/>
              <a:buChar char="•"/>
            </a:pPr>
            <a:r>
              <a:rPr lang="en-US" dirty="0" smtClean="0"/>
              <a:t>Constitutional and legal provisions on access to legal services.</a:t>
            </a:r>
          </a:p>
          <a:p>
            <a:r>
              <a:rPr lang="en-US" dirty="0" smtClean="0">
                <a:hlinkClick r:id="rId2"/>
              </a:rPr>
              <a:t>http</a:t>
            </a:r>
            <a:r>
              <a:rPr lang="en-US" dirty="0">
                <a:hlinkClick r:id="rId2"/>
              </a:rPr>
              <a:t>://www.unwomen-eseasia.org/projects/Cedaw/docs/CEDAW_Indicators.pdf</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832873594"/>
      </p:ext>
    </p:extLst>
  </p:cSld>
  <p:clrMapOvr>
    <a:masterClrMapping/>
  </p:clrMapOvr>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Presentazione1.potx</Template>
  <TotalTime>109</TotalTime>
  <Words>911</Words>
  <Application>Microsoft Office PowerPoint</Application>
  <PresentationFormat>On-screen Show (4:3)</PresentationFormat>
  <Paragraphs>115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Presentazione1</vt:lpstr>
      <vt:lpstr>Gender sensitive indicators</vt:lpstr>
      <vt:lpstr>Gender sensitive indicators</vt:lpstr>
      <vt:lpstr>Gender sensitive indicators</vt:lpstr>
      <vt:lpstr>Core set of gender indicators 1</vt:lpstr>
      <vt:lpstr>Core set of gender indicators 2</vt:lpstr>
      <vt:lpstr>Core set of gender indicators 3</vt:lpstr>
      <vt:lpstr>Core set of VAW indicators</vt:lpstr>
      <vt:lpstr>CEDAW Indicators</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14</cp:revision>
  <dcterms:created xsi:type="dcterms:W3CDTF">2013-09-26T13:08:58Z</dcterms:created>
  <dcterms:modified xsi:type="dcterms:W3CDTF">2014-07-02T19:33:23Z</dcterms:modified>
</cp:coreProperties>
</file>