
<file path=[Content_Types].xml><?xml version="1.0" encoding="utf-8"?>
<Types xmlns="http://schemas.openxmlformats.org/package/2006/content-types">
  <Default Extension="png" ContentType="image/png"/>
  <Default Extension="pdf" ContentType="application/pd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3.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xml" ContentType="application/vnd.openxmlformats-officedocument.presentationml.slide+xml"/>
  <Override PartName="/ppt/slides/slide13.xml" ContentType="application/vnd.openxmlformats-officedocument.presentationml.slide+xml"/>
  <Override PartName="/ppt/slides/slide18.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4.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Masters/slideMaster1.xml" ContentType="application/vnd.openxmlformats-officedocument.presentationml.slideMaster+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2"/>
  </p:notesMasterIdLst>
  <p:sldIdLst>
    <p:sldId id="261" r:id="rId2"/>
    <p:sldId id="267" r:id="rId3"/>
    <p:sldId id="269" r:id="rId4"/>
    <p:sldId id="270" r:id="rId5"/>
    <p:sldId id="278" r:id="rId6"/>
    <p:sldId id="260" r:id="rId7"/>
    <p:sldId id="283" r:id="rId8"/>
    <p:sldId id="285" r:id="rId9"/>
    <p:sldId id="262" r:id="rId10"/>
    <p:sldId id="280" r:id="rId11"/>
    <p:sldId id="281" r:id="rId12"/>
    <p:sldId id="282" r:id="rId13"/>
    <p:sldId id="274" r:id="rId14"/>
    <p:sldId id="276" r:id="rId15"/>
    <p:sldId id="272" r:id="rId16"/>
    <p:sldId id="275" r:id="rId17"/>
    <p:sldId id="265" r:id="rId18"/>
    <p:sldId id="284" r:id="rId19"/>
    <p:sldId id="279" r:id="rId20"/>
    <p:sldId id="266" r:id="rId21"/>
  </p:sldIdLst>
  <p:sldSz cx="9144000" cy="6858000" type="screen4x3"/>
  <p:notesSz cx="6858000" cy="9144000"/>
  <p:defaultTextStyle>
    <a:defPPr>
      <a:defRPr lang="it-IT"/>
    </a:defPPr>
    <a:lvl1pPr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1pPr>
    <a:lvl2pPr marL="4572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2pPr>
    <a:lvl3pPr marL="9144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3pPr>
    <a:lvl4pPr marL="13716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4pPr>
    <a:lvl5pPr marL="18288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1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1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1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14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02" autoAdjust="0"/>
    <p:restoredTop sz="93257" autoAdjust="0"/>
  </p:normalViewPr>
  <p:slideViewPr>
    <p:cSldViewPr showGuides="1">
      <p:cViewPr>
        <p:scale>
          <a:sx n="100" d="100"/>
          <a:sy n="100" d="100"/>
        </p:scale>
        <p:origin x="-2052" y="-2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xmlns:mv="urn:schemas-microsoft-com:mac:vml" xmlns:mc="http://schemas.openxmlformats.org/markup-compatibility/2006" val="1"/>
            </a:ext>
          </a:extLst>
        </p:spPr>
        <p:txBody>
          <a:bodyPr vert="horz" wrap="square" lIns="91440" tIns="45720" rIns="91440" bIns="45720" numCol="1" anchor="t" anchorCtr="0" compatLnSpc="1">
            <a:prstTxWarp prst="textNoShape">
              <a:avLst/>
            </a:prstTxWarp>
          </a:bodyPr>
          <a:lstStyle>
            <a:lvl1pPr eaLnBrk="0" hangingPunct="0">
              <a:spcBef>
                <a:spcPct val="0"/>
              </a:spcBef>
              <a:defRPr sz="1200"/>
            </a:lvl1pPr>
          </a:lstStyle>
          <a:p>
            <a:endParaRPr lang="en-GB" dirty="0"/>
          </a:p>
        </p:txBody>
      </p:sp>
      <p:sp>
        <p:nvSpPr>
          <p:cNvPr id="17411"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xmlns:mv="urn:schemas-microsoft-com:mac:vml" xmlns:mc="http://schemas.openxmlformats.org/markup-compatibility/2006" val="1"/>
            </a:ext>
          </a:extLst>
        </p:spPr>
        <p:txBody>
          <a:bodyPr vert="horz" wrap="square" lIns="91440" tIns="45720" rIns="91440" bIns="45720" numCol="1" anchor="t" anchorCtr="0" compatLnSpc="1">
            <a:prstTxWarp prst="textNoShape">
              <a:avLst/>
            </a:prstTxWarp>
          </a:bodyPr>
          <a:lstStyle>
            <a:lvl1pPr algn="r" eaLnBrk="0" hangingPunct="0">
              <a:spcBef>
                <a:spcPct val="0"/>
              </a:spcBef>
              <a:defRPr sz="1200"/>
            </a:lvl1pPr>
          </a:lstStyle>
          <a:p>
            <a:endParaRPr lang="en-GB" dirty="0"/>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xmlns:mv="urn:schemas-microsoft-com:mac:vml" xmlns:mc="http://schemas.openxmlformats.org/markup-compatibility/2006" val="1"/>
            </a:ext>
          </a:extLst>
        </p:spPr>
        <p:txBody>
          <a:bodyPr vert="horz" wrap="square" lIns="91440" tIns="45720" rIns="91440" bIns="45720" numCol="1" anchor="t" anchorCtr="0" compatLnSpc="1">
            <a:prstTxWarp prst="textNoShape">
              <a:avLst/>
            </a:prstTxWarp>
          </a:bodyPr>
          <a:lstStyle/>
          <a:p>
            <a:pPr lvl="0"/>
            <a:r>
              <a:rPr lang="en-GB"/>
              <a:t>Fare clic per modificare gli stili del testo dello schema</a:t>
            </a:r>
          </a:p>
          <a:p>
            <a:pPr lvl="1"/>
            <a:r>
              <a:rPr lang="en-GB"/>
              <a:t>Secondo livello</a:t>
            </a:r>
          </a:p>
          <a:p>
            <a:pPr lvl="2"/>
            <a:r>
              <a:rPr lang="en-GB"/>
              <a:t>Terzo livello</a:t>
            </a:r>
          </a:p>
          <a:p>
            <a:pPr lvl="3"/>
            <a:r>
              <a:rPr lang="en-GB"/>
              <a:t>Quarto livello</a:t>
            </a:r>
          </a:p>
          <a:p>
            <a:pPr lvl="4"/>
            <a:r>
              <a:rPr lang="en-GB"/>
              <a:t>Quinto livello</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xmlns:mv="urn:schemas-microsoft-com:mac:vml" xmlns:mc="http://schemas.openxmlformats.org/markup-compatibility/2006" val="1"/>
            </a:ext>
          </a:extLst>
        </p:spPr>
        <p:txBody>
          <a:bodyPr vert="horz" wrap="square" lIns="91440" tIns="45720" rIns="91440" bIns="45720" numCol="1" anchor="b" anchorCtr="0" compatLnSpc="1">
            <a:prstTxWarp prst="textNoShape">
              <a:avLst/>
            </a:prstTxWarp>
          </a:bodyPr>
          <a:lstStyle>
            <a:lvl1pPr eaLnBrk="0" hangingPunct="0">
              <a:spcBef>
                <a:spcPct val="0"/>
              </a:spcBef>
              <a:defRPr sz="1200"/>
            </a:lvl1pPr>
          </a:lstStyle>
          <a:p>
            <a:endParaRPr lang="en-GB" dirty="0"/>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xmlns:mv="urn:schemas-microsoft-com:mac:vml" xmlns:mc="http://schemas.openxmlformats.org/markup-compatibility/2006" val="1"/>
            </a:ext>
          </a:extLst>
        </p:spPr>
        <p:txBody>
          <a:bodyPr vert="horz" wrap="square" lIns="91440" tIns="45720" rIns="91440" bIns="45720" numCol="1" anchor="b" anchorCtr="0" compatLnSpc="1">
            <a:prstTxWarp prst="textNoShape">
              <a:avLst/>
            </a:prstTxWarp>
          </a:bodyPr>
          <a:lstStyle>
            <a:lvl1pPr algn="r" eaLnBrk="0" hangingPunct="0">
              <a:spcBef>
                <a:spcPct val="0"/>
              </a:spcBef>
              <a:defRPr sz="1200"/>
            </a:lvl1pPr>
          </a:lstStyle>
          <a:p>
            <a:fld id="{5FB7B063-A2E4-E541-AF1D-53E3E153D6FD}" type="slidenum">
              <a:rPr lang="en-GB"/>
              <a:pPr/>
              <a:t>‹#›</a:t>
            </a:fld>
            <a:endParaRPr lang="en-GB" dirty="0"/>
          </a:p>
        </p:txBody>
      </p:sp>
    </p:spTree>
    <p:extLst>
      <p:ext uri="{BB962C8B-B14F-4D97-AF65-F5344CB8AC3E}">
        <p14:creationId xmlns:p14="http://schemas.microsoft.com/office/powerpoint/2010/main" val="328328786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fontAlgn="base">
      <a:spcBef>
        <a:spcPct val="30000"/>
      </a:spcBef>
      <a:spcAft>
        <a:spcPct val="0"/>
      </a:spcAft>
      <a:defRPr sz="1200" kern="1200">
        <a:solidFill>
          <a:schemeClr val="tx1"/>
        </a:solidFill>
        <a:latin typeface="Arial" charset="0"/>
        <a:ea typeface="ＭＳ Ｐゴシック" charset="0"/>
        <a:cs typeface="+mn-cs"/>
      </a:defRPr>
    </a:lvl2pPr>
    <a:lvl3pPr marL="914400" algn="l" rtl="0" fontAlgn="base">
      <a:spcBef>
        <a:spcPct val="30000"/>
      </a:spcBef>
      <a:spcAft>
        <a:spcPct val="0"/>
      </a:spcAft>
      <a:defRPr sz="1200" kern="1200">
        <a:solidFill>
          <a:schemeClr val="tx1"/>
        </a:solidFill>
        <a:latin typeface="Arial" charset="0"/>
        <a:ea typeface="ＭＳ Ｐゴシック" charset="0"/>
        <a:cs typeface="+mn-cs"/>
      </a:defRPr>
    </a:lvl3pPr>
    <a:lvl4pPr marL="1371600" algn="l" rtl="0" fontAlgn="base">
      <a:spcBef>
        <a:spcPct val="30000"/>
      </a:spcBef>
      <a:spcAft>
        <a:spcPct val="0"/>
      </a:spcAft>
      <a:defRPr sz="1200" kern="1200">
        <a:solidFill>
          <a:schemeClr val="tx1"/>
        </a:solidFill>
        <a:latin typeface="Arial" charset="0"/>
        <a:ea typeface="ＭＳ Ｐゴシック" charset="0"/>
        <a:cs typeface="+mn-cs"/>
      </a:defRPr>
    </a:lvl4pPr>
    <a:lvl5pPr marL="1828800" algn="l" rtl="0" fontAlgn="base">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Adriana has given an overview of country</a:t>
            </a:r>
            <a:r>
              <a:rPr lang="en-US" baseline="0" dirty="0" smtClean="0"/>
              <a:t> analysis.  For gender, the process is the same – looking at what is already available and whether it is recent enough and of good enough quality to serve, deciding whether and how to do further analysis if this is needed, and looking at the UN’s comparative advantage when it comes to gender vis a vis other partners.</a:t>
            </a:r>
          </a:p>
          <a:p>
            <a:endParaRPr lang="en-US" baseline="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smtClean="0"/>
              <a:t>So what I will do now is talk about some of the issues to consider when undertaking gender analysis, and some of the frameworks, and questions, for gender analysis – and then</a:t>
            </a:r>
          </a:p>
          <a:p>
            <a:r>
              <a:rPr lang="en-US" baseline="0" dirty="0" smtClean="0"/>
              <a:t>One useful way to think about this is to look across the mandates of the  UN – development, human rights and peace and security, and think about the kinds of issues we need to consider in each of these dimensions.  So this is the way I have framed this presentation.</a:t>
            </a:r>
          </a:p>
          <a:p>
            <a:endParaRPr lang="en-US" baseline="0" dirty="0" smtClean="0"/>
          </a:p>
          <a:p>
            <a:r>
              <a:rPr lang="en-US" baseline="0" dirty="0" smtClean="0"/>
              <a:t>Hopefully along the way I can address some of the issues you have raised</a:t>
            </a:r>
            <a:endParaRPr lang="en-US"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1</a:t>
            </a:fld>
            <a:endParaRPr lang="en-GB" dirty="0"/>
          </a:p>
        </p:txBody>
      </p:sp>
    </p:spTree>
    <p:extLst>
      <p:ext uri="{BB962C8B-B14F-4D97-AF65-F5344CB8AC3E}">
        <p14:creationId xmlns:p14="http://schemas.microsoft.com/office/powerpoint/2010/main" val="2107003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Most gender analysis takes a development perspective.  There are many frameworks</a:t>
            </a:r>
            <a:r>
              <a:rPr lang="en-US" baseline="0" dirty="0" smtClean="0"/>
              <a:t> available for this kind of analysis.  The Moser framework is one of the best known.</a:t>
            </a:r>
          </a:p>
          <a:p>
            <a:endParaRPr lang="en-US" baseline="0" dirty="0" smtClean="0"/>
          </a:p>
          <a:p>
            <a:r>
              <a:rPr lang="en-US" sz="1200" b="1" i="0" u="none" strike="noStrike" kern="1200" baseline="0" dirty="0" smtClean="0">
                <a:solidFill>
                  <a:schemeClr val="tx1"/>
                </a:solidFill>
                <a:latin typeface="Arial" charset="0"/>
                <a:ea typeface="ＭＳ Ｐゴシック" charset="0"/>
                <a:cs typeface="ＭＳ Ｐゴシック" charset="0"/>
              </a:rPr>
              <a:t>Productive work: </a:t>
            </a:r>
            <a:r>
              <a:rPr lang="en-US" sz="1200" b="0" i="0" u="none" strike="noStrike" kern="1200" baseline="0" dirty="0" smtClean="0">
                <a:solidFill>
                  <a:schemeClr val="tx1"/>
                </a:solidFill>
                <a:latin typeface="Arial" charset="0"/>
                <a:ea typeface="ＭＳ Ｐゴシック" charset="0"/>
                <a:cs typeface="ＭＳ Ｐゴシック" charset="0"/>
              </a:rPr>
              <a:t>This is work that produces goods and services for consumption by the household</a:t>
            </a:r>
          </a:p>
          <a:p>
            <a:r>
              <a:rPr lang="en-US" sz="1200" b="0" i="0" u="none" strike="noStrike" kern="1200" baseline="0" dirty="0" smtClean="0">
                <a:solidFill>
                  <a:schemeClr val="tx1"/>
                </a:solidFill>
                <a:latin typeface="Arial" charset="0"/>
                <a:ea typeface="ＭＳ Ｐゴシック" charset="0"/>
                <a:cs typeface="ＭＳ Ｐゴシック" charset="0"/>
              </a:rPr>
              <a:t>or for income and is performed by both men and women. Women’s productive work is often carried</a:t>
            </a:r>
          </a:p>
          <a:p>
            <a:r>
              <a:rPr lang="en-US" sz="1200" b="0" i="0" u="none" strike="noStrike" kern="1200" baseline="0" dirty="0" smtClean="0">
                <a:solidFill>
                  <a:schemeClr val="tx1"/>
                </a:solidFill>
                <a:latin typeface="Arial" charset="0"/>
                <a:ea typeface="ＭＳ Ｐゴシック" charset="0"/>
                <a:cs typeface="ＭＳ Ｐゴシック" charset="0"/>
              </a:rPr>
              <a:t>out alongside their domestic and childcare responsibilities (reproductive work) and tends to be less</a:t>
            </a:r>
          </a:p>
          <a:p>
            <a:r>
              <a:rPr lang="en-US" sz="1200" b="0" i="0" u="none" strike="noStrike" kern="1200" baseline="0" dirty="0" smtClean="0">
                <a:solidFill>
                  <a:schemeClr val="tx1"/>
                </a:solidFill>
                <a:latin typeface="Arial" charset="0"/>
                <a:ea typeface="ＭＳ Ｐゴシック" charset="0"/>
                <a:cs typeface="ＭＳ Ｐゴシック" charset="0"/>
              </a:rPr>
              <a:t>visible and less valued than men’s productive work.</a:t>
            </a:r>
          </a:p>
          <a:p>
            <a:r>
              <a:rPr lang="en-US" sz="1200" b="1" i="0" u="none" strike="noStrike" kern="1200" baseline="0" dirty="0" smtClean="0">
                <a:solidFill>
                  <a:schemeClr val="tx1"/>
                </a:solidFill>
                <a:latin typeface="Arial" charset="0"/>
                <a:ea typeface="ＭＳ Ｐゴシック" charset="0"/>
                <a:cs typeface="ＭＳ Ｐゴシック" charset="0"/>
              </a:rPr>
              <a:t>Reproductive work: </a:t>
            </a:r>
            <a:r>
              <a:rPr lang="en-US" sz="1200" b="0" i="0" u="none" strike="noStrike" kern="1200" baseline="0" dirty="0" smtClean="0">
                <a:solidFill>
                  <a:schemeClr val="tx1"/>
                </a:solidFill>
                <a:latin typeface="Arial" charset="0"/>
                <a:ea typeface="ＭＳ Ｐゴシック" charset="0"/>
                <a:cs typeface="ＭＳ Ｐゴシック" charset="0"/>
              </a:rPr>
              <a:t>This work involves the bearing and rearing of children and all the tasks</a:t>
            </a:r>
          </a:p>
          <a:p>
            <a:r>
              <a:rPr lang="en-US" sz="1200" b="0" i="0" u="none" strike="noStrike" kern="1200" baseline="0" dirty="0" smtClean="0">
                <a:solidFill>
                  <a:schemeClr val="tx1"/>
                </a:solidFill>
                <a:latin typeface="Arial" charset="0"/>
                <a:ea typeface="ＭＳ Ｐゴシック" charset="0"/>
                <a:cs typeface="ＭＳ Ｐゴシック" charset="0"/>
              </a:rPr>
              <a:t>associated with domestic work and the maintenance of all household members. These tasks include</a:t>
            </a:r>
          </a:p>
          <a:p>
            <a:r>
              <a:rPr lang="en-US" sz="1200" b="0" i="0" u="none" strike="noStrike" kern="1200" baseline="0" dirty="0" smtClean="0">
                <a:solidFill>
                  <a:schemeClr val="tx1"/>
                </a:solidFill>
                <a:latin typeface="Arial" charset="0"/>
                <a:ea typeface="ＭＳ Ｐゴシック" charset="0"/>
                <a:cs typeface="ＭＳ Ｐゴシック" charset="0"/>
              </a:rPr>
              <a:t>cooking, washing clothes, cleaning, collecting water and fuel, caring for the sick and elderly.</a:t>
            </a:r>
          </a:p>
          <a:p>
            <a:r>
              <a:rPr lang="en-US" sz="1200" b="0" i="0" u="none" strike="noStrike" kern="1200" baseline="0" dirty="0" smtClean="0">
                <a:solidFill>
                  <a:schemeClr val="tx1"/>
                </a:solidFill>
                <a:latin typeface="Arial" charset="0"/>
                <a:ea typeface="ＭＳ Ｐゴシック" charset="0"/>
                <a:cs typeface="ＭＳ Ｐゴシック" charset="0"/>
              </a:rPr>
              <a:t>Women and girls are mainly responsible for this work which is usually unpaid.</a:t>
            </a:r>
          </a:p>
          <a:p>
            <a:r>
              <a:rPr lang="en-US" sz="1200" b="1" i="0" u="none" strike="noStrike" kern="1200" baseline="0" dirty="0" smtClean="0">
                <a:solidFill>
                  <a:schemeClr val="tx1"/>
                </a:solidFill>
                <a:latin typeface="Arial" charset="0"/>
                <a:ea typeface="ＭＳ Ｐゴシック" charset="0"/>
                <a:cs typeface="ＭＳ Ｐゴシック" charset="0"/>
              </a:rPr>
              <a:t>Community roles. </a:t>
            </a:r>
            <a:r>
              <a:rPr lang="en-US" sz="1200" b="0" i="0" u="none" strike="noStrike" kern="1200" baseline="0" dirty="0" smtClean="0">
                <a:solidFill>
                  <a:schemeClr val="tx1"/>
                </a:solidFill>
                <a:latin typeface="Arial" charset="0"/>
                <a:ea typeface="ＭＳ Ｐゴシック" charset="0"/>
                <a:cs typeface="ＭＳ Ｐゴシック" charset="0"/>
              </a:rPr>
              <a:t>Women’s community activities include provisioning and maintenance of</a:t>
            </a:r>
          </a:p>
          <a:p>
            <a:r>
              <a:rPr lang="en-US" sz="1200" b="0" i="0" u="none" strike="noStrike" kern="1200" baseline="0" dirty="0" smtClean="0">
                <a:solidFill>
                  <a:schemeClr val="tx1"/>
                </a:solidFill>
                <a:latin typeface="Arial" charset="0"/>
                <a:ea typeface="ＭＳ Ｐゴシック" charset="0"/>
                <a:cs typeface="ＭＳ Ｐゴシック" charset="0"/>
              </a:rPr>
              <a:t>resources which are used by everyone, such as water, healthcare, education. These activities are</a:t>
            </a:r>
          </a:p>
          <a:p>
            <a:r>
              <a:rPr lang="en-US" sz="1200" b="0" i="0" u="none" strike="noStrike" kern="1200" baseline="0" dirty="0" smtClean="0">
                <a:solidFill>
                  <a:schemeClr val="tx1"/>
                </a:solidFill>
                <a:latin typeface="Arial" charset="0"/>
                <a:ea typeface="ＭＳ Ｐゴシック" charset="0"/>
                <a:cs typeface="ＭＳ Ｐゴシック" charset="0"/>
              </a:rPr>
              <a:t>undertaken as an extension of their reproductive role and are normally unpaid and carried out in their</a:t>
            </a:r>
          </a:p>
          <a:p>
            <a:r>
              <a:rPr lang="en-US" sz="1200" b="0" i="0" u="none" strike="noStrike" kern="1200" baseline="0" dirty="0" smtClean="0">
                <a:solidFill>
                  <a:schemeClr val="tx1"/>
                </a:solidFill>
                <a:latin typeface="Arial" charset="0"/>
                <a:ea typeface="ＭＳ Ｐゴシック" charset="0"/>
                <a:cs typeface="ＭＳ Ｐゴシック" charset="0"/>
              </a:rPr>
              <a:t>free time.</a:t>
            </a:r>
          </a:p>
          <a:p>
            <a:r>
              <a:rPr lang="en-US" sz="1200" b="0" i="0" u="none" strike="noStrike" kern="1200" baseline="0" dirty="0" smtClean="0">
                <a:solidFill>
                  <a:schemeClr val="tx1"/>
                </a:solidFill>
                <a:latin typeface="Arial" charset="0"/>
                <a:ea typeface="ＭＳ Ｐゴシック" charset="0"/>
                <a:cs typeface="ＭＳ Ｐゴシック" charset="0"/>
              </a:rPr>
              <a:t>In contrast it is mainly men who are involved in politics at the community level. This work may be</a:t>
            </a:r>
          </a:p>
          <a:p>
            <a:r>
              <a:rPr lang="en-US" sz="1200" b="0" i="0" u="none" strike="noStrike" kern="1200" baseline="0" dirty="0" smtClean="0">
                <a:solidFill>
                  <a:schemeClr val="tx1"/>
                </a:solidFill>
                <a:latin typeface="Arial" charset="0"/>
                <a:ea typeface="ＭＳ Ｐゴシック" charset="0"/>
                <a:cs typeface="ＭＳ Ｐゴシック" charset="0"/>
              </a:rPr>
              <a:t>paid or unpaid but can increase men’s status in the community.</a:t>
            </a:r>
          </a:p>
          <a:p>
            <a:endParaRPr lang="en-US" sz="1200" b="0" i="0" u="none" strike="noStrike" kern="1200" baseline="0" dirty="0" smtClean="0">
              <a:solidFill>
                <a:schemeClr val="tx1"/>
              </a:solidFill>
              <a:latin typeface="Arial" charset="0"/>
              <a:ea typeface="ＭＳ Ｐゴシック" charset="0"/>
            </a:endParaRPr>
          </a:p>
          <a:p>
            <a:r>
              <a:rPr lang="en-US" sz="1200" b="1" i="0" u="none" strike="noStrike" kern="1200" baseline="0" dirty="0" smtClean="0">
                <a:solidFill>
                  <a:schemeClr val="tx1"/>
                </a:solidFill>
                <a:latin typeface="Arial" charset="0"/>
                <a:ea typeface="ＭＳ Ｐゴシック" charset="0"/>
                <a:cs typeface="ＭＳ Ｐゴシック" charset="0"/>
              </a:rPr>
              <a:t>Practical gender needs: </a:t>
            </a:r>
            <a:r>
              <a:rPr lang="en-US" sz="1200" b="0" i="0" u="none" strike="noStrike" kern="1200" baseline="0" dirty="0" smtClean="0">
                <a:solidFill>
                  <a:schemeClr val="tx1"/>
                </a:solidFill>
                <a:latin typeface="Arial" charset="0"/>
                <a:ea typeface="ＭＳ Ｐゴシック" charset="0"/>
                <a:cs typeface="ＭＳ Ｐゴシック" charset="0"/>
              </a:rPr>
              <a:t>Women and men can easily identify these needs as they often relate to</a:t>
            </a:r>
          </a:p>
          <a:p>
            <a:r>
              <a:rPr lang="en-US" sz="1200" b="0" i="0" u="none" strike="noStrike" kern="1200" baseline="0" dirty="0" smtClean="0">
                <a:solidFill>
                  <a:schemeClr val="tx1"/>
                </a:solidFill>
                <a:latin typeface="Arial" charset="0"/>
                <a:ea typeface="ＭＳ Ｐゴシック" charset="0"/>
                <a:cs typeface="ＭＳ Ｐゴシック" charset="0"/>
              </a:rPr>
              <a:t>living conditions. Women may identify safe water, food, health care, cash income, as immediate interests/needs that they must meet. Meeting women’s practical gender needs is essential in order to improve living conditions, but in itself it will not change the prevailing disadvantaged (subordinate) position of women. It may in fact reinforce the gender division of labour.</a:t>
            </a:r>
          </a:p>
          <a:p>
            <a:endParaRPr lang="en-US" sz="1200" b="0" i="0" u="none" strike="noStrike" kern="1200" baseline="0" dirty="0" smtClean="0">
              <a:solidFill>
                <a:schemeClr val="tx1"/>
              </a:solidFill>
              <a:latin typeface="Arial" charset="0"/>
              <a:ea typeface="ＭＳ Ｐゴシック" charset="0"/>
              <a:cs typeface="ＭＳ Ｐゴシック" charset="0"/>
            </a:endParaRPr>
          </a:p>
          <a:p>
            <a:r>
              <a:rPr lang="en-US" sz="1200" b="1" i="0" u="none" strike="noStrike" kern="1200" baseline="0" dirty="0" smtClean="0">
                <a:solidFill>
                  <a:schemeClr val="tx1"/>
                </a:solidFill>
                <a:latin typeface="Arial" charset="0"/>
                <a:ea typeface="ＭＳ Ｐゴシック" charset="0"/>
                <a:cs typeface="ＭＳ Ｐゴシック" charset="0"/>
              </a:rPr>
              <a:t>Strategic gender interests/needs: </a:t>
            </a:r>
            <a:r>
              <a:rPr lang="en-US" sz="1200" b="0" i="0" u="none" strike="noStrike" kern="1200" baseline="0" dirty="0" smtClean="0">
                <a:solidFill>
                  <a:schemeClr val="tx1"/>
                </a:solidFill>
                <a:latin typeface="Arial" charset="0"/>
                <a:ea typeface="ＭＳ Ｐゴシック" charset="0"/>
                <a:cs typeface="ＭＳ Ｐゴシック" charset="0"/>
              </a:rPr>
              <a:t>Strategic gender interests/needs are those that women</a:t>
            </a:r>
          </a:p>
          <a:p>
            <a:r>
              <a:rPr lang="en-US" sz="1200" b="0" i="0" u="none" strike="noStrike" kern="1200" baseline="0" dirty="0" smtClean="0">
                <a:solidFill>
                  <a:schemeClr val="tx1"/>
                </a:solidFill>
                <a:latin typeface="Arial" charset="0"/>
                <a:ea typeface="ＭＳ Ｐゴシック" charset="0"/>
                <a:cs typeface="ＭＳ Ｐゴシック" charset="0"/>
              </a:rPr>
              <a:t>themselves identify as due to their subordinate position to men in their society. They relate to</a:t>
            </a:r>
          </a:p>
          <a:p>
            <a:r>
              <a:rPr lang="en-US" sz="1200" b="0" i="0" u="none" strike="noStrike" kern="1200" baseline="0" dirty="0" smtClean="0">
                <a:solidFill>
                  <a:schemeClr val="tx1"/>
                </a:solidFill>
                <a:latin typeface="Arial" charset="0"/>
                <a:ea typeface="ＭＳ Ｐゴシック" charset="0"/>
                <a:cs typeface="ＭＳ Ｐゴシック" charset="0"/>
              </a:rPr>
              <a:t>issues of power and control, and to exploitation under the sexual division of labour.</a:t>
            </a:r>
          </a:p>
          <a:p>
            <a:r>
              <a:rPr lang="en-US" sz="1200" b="0" i="0" u="none" strike="noStrike" kern="1200" baseline="0" dirty="0" smtClean="0">
                <a:solidFill>
                  <a:schemeClr val="tx1"/>
                </a:solidFill>
                <a:latin typeface="Arial" charset="0"/>
                <a:ea typeface="ＭＳ Ｐゴシック" charset="0"/>
                <a:cs typeface="ＭＳ Ｐゴシック" charset="0"/>
              </a:rPr>
              <a:t>Strategic interests/needs may include changes in the gender division of labour (women to take on</a:t>
            </a:r>
          </a:p>
          <a:p>
            <a:r>
              <a:rPr lang="en-US" sz="1200" b="0" i="0" u="none" strike="noStrike" kern="1200" baseline="0" dirty="0" smtClean="0">
                <a:solidFill>
                  <a:schemeClr val="tx1"/>
                </a:solidFill>
                <a:latin typeface="Arial" charset="0"/>
                <a:ea typeface="ＭＳ Ｐゴシック" charset="0"/>
                <a:cs typeface="ＭＳ Ｐゴシック" charset="0"/>
              </a:rPr>
              <a:t>work not traditionally seen as women’s work, men take more responsibility for child care and</a:t>
            </a:r>
          </a:p>
          <a:p>
            <a:r>
              <a:rPr lang="en-US" sz="1200" b="0" i="0" u="none" strike="noStrike" kern="1200" baseline="0" dirty="0" smtClean="0">
                <a:solidFill>
                  <a:schemeClr val="tx1"/>
                </a:solidFill>
                <a:latin typeface="Arial" charset="0"/>
                <a:ea typeface="ＭＳ Ｐゴシック" charset="0"/>
                <a:cs typeface="ＭＳ Ｐゴシック" charset="0"/>
              </a:rPr>
              <a:t>domestic work), legal rights, an end to domestic violence, equal wages and women's control over</a:t>
            </a:r>
          </a:p>
          <a:p>
            <a:r>
              <a:rPr lang="en-US" sz="1200" b="0" i="0" u="none" strike="noStrike" kern="1200" baseline="0" dirty="0" smtClean="0">
                <a:solidFill>
                  <a:schemeClr val="tx1"/>
                </a:solidFill>
                <a:latin typeface="Arial" charset="0"/>
                <a:ea typeface="ＭＳ Ｐゴシック" charset="0"/>
                <a:cs typeface="ＭＳ Ｐゴシック" charset="0"/>
              </a:rPr>
              <a:t>their own bodies. They are not as easily identified by women themselves as their practical needs,</a:t>
            </a:r>
          </a:p>
          <a:p>
            <a:r>
              <a:rPr lang="en-US" sz="1200" b="0" i="0" u="none" strike="noStrike" kern="1200" baseline="0" dirty="0" smtClean="0">
                <a:solidFill>
                  <a:schemeClr val="tx1"/>
                </a:solidFill>
                <a:latin typeface="Arial" charset="0"/>
                <a:ea typeface="ＭＳ Ｐゴシック" charset="0"/>
                <a:cs typeface="ＭＳ Ｐゴシック" charset="0"/>
              </a:rPr>
              <a:t>therefore, they may need specific opportunities to do so.</a:t>
            </a:r>
          </a:p>
          <a:p>
            <a:r>
              <a:rPr lang="en-US" sz="1200" b="0" i="0" u="none" strike="noStrike" kern="1200" baseline="0" dirty="0" smtClean="0">
                <a:solidFill>
                  <a:schemeClr val="tx1"/>
                </a:solidFill>
                <a:latin typeface="Arial" charset="0"/>
                <a:ea typeface="ＭＳ Ｐゴシック" charset="0"/>
                <a:cs typeface="ＭＳ Ｐゴシック" charset="0"/>
              </a:rPr>
              <a:t>Practical and strategic gender interests/needs should not be seen as entirely distinct and separate, but</a:t>
            </a:r>
          </a:p>
          <a:p>
            <a:r>
              <a:rPr lang="en-US" sz="1200" b="0" i="0" u="none" strike="noStrike" kern="1200" baseline="0" dirty="0" smtClean="0">
                <a:solidFill>
                  <a:schemeClr val="tx1"/>
                </a:solidFill>
                <a:latin typeface="Arial" charset="0"/>
                <a:ea typeface="ＭＳ Ｐゴシック" charset="0"/>
                <a:cs typeface="ＭＳ Ｐゴシック" charset="0"/>
              </a:rPr>
              <a:t>rather as a continuum. By consulting women on their practical gender needs entry points to</a:t>
            </a:r>
            <a:endParaRPr lang="en-US"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6</a:t>
            </a:fld>
            <a:endParaRPr lang="en-GB" dirty="0"/>
          </a:p>
        </p:txBody>
      </p:sp>
    </p:spTree>
    <p:extLst>
      <p:ext uri="{BB962C8B-B14F-4D97-AF65-F5344CB8AC3E}">
        <p14:creationId xmlns:p14="http://schemas.microsoft.com/office/powerpoint/2010/main" val="15125088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Arial" charset="0"/>
                <a:ea typeface="ＭＳ Ｐゴシック" charset="0"/>
                <a:cs typeface="ＭＳ Ｐゴシック" charset="0"/>
              </a:rPr>
              <a:t>The social relations approach sees development as being about more than economic growth and productivity improvements – human well-being concerns survival, security and autonomy. Examine how development interventions, at whatever level, contribute to these broader goals. For example, how will a policy affect a person’s ability to fully participate in decisions that will impact on their choices and opportunities in life? How will a programme affect </a:t>
            </a:r>
            <a:r>
              <a:rPr lang="en-GB" sz="1200" i="1" kern="1200" dirty="0" smtClean="0">
                <a:solidFill>
                  <a:schemeClr val="tx1"/>
                </a:solidFill>
                <a:effectLst/>
                <a:latin typeface="Arial" charset="0"/>
                <a:ea typeface="ＭＳ Ｐゴシック" charset="0"/>
                <a:cs typeface="ＭＳ Ｐゴシック" charset="0"/>
              </a:rPr>
              <a:t>all</a:t>
            </a:r>
            <a:r>
              <a:rPr lang="en-GB" sz="1200" kern="1200" dirty="0" smtClean="0">
                <a:solidFill>
                  <a:schemeClr val="tx1"/>
                </a:solidFill>
                <a:effectLst/>
                <a:latin typeface="Arial" charset="0"/>
                <a:ea typeface="ＭＳ Ｐゴシック" charset="0"/>
                <a:cs typeface="ＭＳ Ｐゴシック" charset="0"/>
              </a:rPr>
              <a:t> the activities that contribute to human well-being (e.g. caring for other people or caring for the environment etc.)? Think broadly about these activities and include “non-market” activities.</a:t>
            </a:r>
          </a:p>
          <a:p>
            <a:endParaRPr lang="en-GB" sz="1200" kern="1200" dirty="0" smtClean="0">
              <a:solidFill>
                <a:schemeClr val="tx1"/>
              </a:solidFill>
              <a:effectLst/>
              <a:latin typeface="Arial" charset="0"/>
              <a:ea typeface="ＭＳ Ｐゴシック" charset="0"/>
            </a:endParaRPr>
          </a:p>
          <a:p>
            <a:r>
              <a:rPr lang="en-GB" sz="1200" kern="1200" dirty="0" smtClean="0">
                <a:solidFill>
                  <a:schemeClr val="tx1"/>
                </a:solidFill>
                <a:effectLst/>
                <a:latin typeface="Arial" charset="0"/>
                <a:ea typeface="ＭＳ Ｐゴシック" charset="0"/>
                <a:cs typeface="ＭＳ Ｐゴシック" charset="0"/>
              </a:rPr>
              <a:t>This refers to the dynamic structural relationships that create and reproduce systematic differences in the positioning of different groups of people. They determine people’s roles, responsibilities, claims, rights, resources and the level of control over their own and other people’s lives. Social relations include gender relations, as well as those of class, race, ethnicity etc. The approach suggests that unequal social relations produce unequal relations to resources, claims and responsibilities and result in poverty. However, social relations (e.g. networks of family and friends) also enable many poor people to survive. Social relationships based on patronage and dependency may provide poor people with access to resources, but only by exchanging their autonomy for security.</a:t>
            </a:r>
          </a:p>
          <a:p>
            <a:endParaRPr lang="en-GB" sz="1200" kern="1200" dirty="0" smtClean="0">
              <a:solidFill>
                <a:schemeClr val="tx1"/>
              </a:solidFill>
              <a:effectLst/>
              <a:latin typeface="Arial" charset="0"/>
              <a:ea typeface="ＭＳ Ｐゴシック" charset="0"/>
            </a:endParaRPr>
          </a:p>
          <a:p>
            <a:r>
              <a:rPr lang="en-GB" sz="1200" kern="1200" dirty="0" smtClean="0">
                <a:solidFill>
                  <a:schemeClr val="tx1"/>
                </a:solidFill>
                <a:effectLst/>
                <a:latin typeface="Arial" charset="0"/>
                <a:ea typeface="ＭＳ Ｐゴシック" charset="0"/>
                <a:cs typeface="ＭＳ Ｐゴシック" charset="0"/>
              </a:rPr>
              <a:t>The approach recognises that inequality is reproduced across a range of institutions from the macro to the micro level and is not confined solely to the household. Four key, inter-related institutional locations are used (state, market, community, family/kinship) which produce, reinforce and reproduce social relations, and therefore social difference and inequalities.</a:t>
            </a:r>
          </a:p>
          <a:p>
            <a:endParaRPr lang="en-GB" sz="1200" kern="1200" dirty="0" smtClean="0">
              <a:solidFill>
                <a:schemeClr val="tx1"/>
              </a:solidFill>
              <a:effectLst/>
              <a:latin typeface="Arial" charset="0"/>
              <a:ea typeface="ＭＳ Ｐゴシック" charset="0"/>
            </a:endParaRPr>
          </a:p>
          <a:p>
            <a:r>
              <a:rPr lang="en-GB" sz="1200" kern="1200" dirty="0" smtClean="0">
                <a:solidFill>
                  <a:schemeClr val="tx1"/>
                </a:solidFill>
                <a:effectLst/>
                <a:latin typeface="Arial" charset="0"/>
                <a:ea typeface="ＭＳ Ｐゴシック" charset="0"/>
                <a:cs typeface="ＭＳ Ｐゴシック" charset="0"/>
              </a:rPr>
              <a:t>Policies are classified according to the degree to which they recognise and promote gender issues. They are not mutually exclusive and one may be a precursor to another.</a:t>
            </a:r>
          </a:p>
          <a:p>
            <a:endParaRPr lang="en-GB" sz="1200" kern="1200" dirty="0" smtClean="0">
              <a:solidFill>
                <a:schemeClr val="tx1"/>
              </a:solidFill>
              <a:effectLst/>
              <a:latin typeface="Arial" charset="0"/>
              <a:ea typeface="ＭＳ Ｐゴシック" charset="0"/>
            </a:endParaRPr>
          </a:p>
          <a:p>
            <a:r>
              <a:rPr lang="en-GB" sz="1200" kern="1200" dirty="0" smtClean="0">
                <a:solidFill>
                  <a:schemeClr val="tx1"/>
                </a:solidFill>
                <a:effectLst/>
                <a:latin typeface="Arial" charset="0"/>
                <a:ea typeface="ＭＳ Ｐゴシック" charset="0"/>
                <a:cs typeface="ＭＳ Ｐゴシック" charset="0"/>
              </a:rPr>
              <a:t>Examine the immediate, underlying and structural factors that cause the problems and their effects on the different actors involved in relation to the four types of institution. This can be presented in matrix form or as a narrative.</a:t>
            </a:r>
            <a:endParaRPr lang="en-US"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7</a:t>
            </a:fld>
            <a:endParaRPr lang="en-GB" dirty="0"/>
          </a:p>
        </p:txBody>
      </p:sp>
    </p:spTree>
    <p:extLst>
      <p:ext uri="{BB962C8B-B14F-4D97-AF65-F5344CB8AC3E}">
        <p14:creationId xmlns:p14="http://schemas.microsoft.com/office/powerpoint/2010/main" val="1512508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8</a:t>
            </a:fld>
            <a:endParaRPr lang="en-GB" dirty="0"/>
          </a:p>
        </p:txBody>
      </p:sp>
    </p:spTree>
    <p:extLst>
      <p:ext uri="{BB962C8B-B14F-4D97-AF65-F5344CB8AC3E}">
        <p14:creationId xmlns:p14="http://schemas.microsoft.com/office/powerpoint/2010/main" val="1988496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9</a:t>
            </a:fld>
            <a:endParaRPr lang="en-GB" dirty="0"/>
          </a:p>
        </p:txBody>
      </p:sp>
    </p:spTree>
    <p:extLst>
      <p:ext uri="{BB962C8B-B14F-4D97-AF65-F5344CB8AC3E}">
        <p14:creationId xmlns:p14="http://schemas.microsoft.com/office/powerpoint/2010/main" val="24491777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Conducted by the WB, UN Women + UN agencies,</a:t>
            </a:r>
            <a:r>
              <a:rPr lang="en-US" baseline="0" dirty="0" smtClean="0"/>
              <a:t> DFID, AusAID</a:t>
            </a:r>
            <a:endParaRPr lang="en-US"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15</a:t>
            </a:fld>
            <a:endParaRPr lang="en-GB" dirty="0"/>
          </a:p>
        </p:txBody>
      </p:sp>
    </p:spTree>
    <p:extLst>
      <p:ext uri="{BB962C8B-B14F-4D97-AF65-F5344CB8AC3E}">
        <p14:creationId xmlns:p14="http://schemas.microsoft.com/office/powerpoint/2010/main" val="12022619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16</a:t>
            </a:fld>
            <a:endParaRPr lang="en-GB" dirty="0"/>
          </a:p>
        </p:txBody>
      </p:sp>
    </p:spTree>
    <p:extLst>
      <p:ext uri="{BB962C8B-B14F-4D97-AF65-F5344CB8AC3E}">
        <p14:creationId xmlns:p14="http://schemas.microsoft.com/office/powerpoint/2010/main" val="12022619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a:t>
            </a:r>
            <a:r>
              <a:rPr lang="en-US" baseline="0" dirty="0" smtClean="0"/>
              <a:t> that: globally gender is</a:t>
            </a:r>
            <a:endParaRPr lang="en-US"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17</a:t>
            </a:fld>
            <a:endParaRPr lang="en-GB" dirty="0"/>
          </a:p>
        </p:txBody>
      </p:sp>
    </p:spTree>
    <p:extLst>
      <p:ext uri="{BB962C8B-B14F-4D97-AF65-F5344CB8AC3E}">
        <p14:creationId xmlns:p14="http://schemas.microsoft.com/office/powerpoint/2010/main" val="254165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options are essentially</a:t>
            </a:r>
            <a:r>
              <a:rPr lang="en-US" baseline="0" dirty="0" smtClean="0"/>
              <a:t> the same – if confident that gender will be fully addressed by the UNCT, then work to integrate gender into the CCA. If there is a good recent analysis then no need to do more. But if there are gaps, quality concerns, etc you may want to i) supplement with a synthesis of existing research and materials ii) supplement with specific analysis on key/new/emerging issues or iii) do a full fledged gender analysis. Regardless the GTG should adopt a dual strategy of influencing the UNCT work to the full extent possible while also ensuring a gender analysis is available to support gender programming within the UNDAF.</a:t>
            </a:r>
          </a:p>
          <a:p>
            <a:endParaRPr lang="en-US" baseline="0" dirty="0" smtClean="0"/>
          </a:p>
          <a:p>
            <a:r>
              <a:rPr lang="en-US" baseline="0" dirty="0" smtClean="0"/>
              <a:t>Timing – of course if you see the draft CCA and it’s gender blind you may need to move quickly to conduct gender analysis.</a:t>
            </a:r>
          </a:p>
          <a:p>
            <a:r>
              <a:rPr lang="en-US" baseline="0" dirty="0" smtClean="0"/>
              <a:t> </a:t>
            </a:r>
          </a:p>
          <a:p>
            <a:r>
              <a:rPr lang="en-US" baseline="0" dirty="0" smtClean="0"/>
              <a:t>Example – Vietnam – no CCA but there was a joint country analysis – GPCG gave inputs to this but we were not happy with the result.</a:t>
            </a:r>
          </a:p>
          <a:p>
            <a:r>
              <a:rPr lang="en-US" baseline="0" dirty="0" smtClean="0"/>
              <a:t>RCO did training on how to integrate gender and we were involved in this – how to integrate gender issues</a:t>
            </a:r>
          </a:p>
          <a:p>
            <a:r>
              <a:rPr lang="en-US" baseline="0" dirty="0" smtClean="0"/>
              <a:t>PCGs all tasked to conduct analysis using HRBA and GPCG did this for gender, but also had focal points in all other PCGs to ensure issues are integrated</a:t>
            </a:r>
          </a:p>
          <a:p>
            <a:r>
              <a:rPr lang="en-US" baseline="0" dirty="0" smtClean="0"/>
              <a:t>Use of HRBA very strategic for us – allowed us to </a:t>
            </a:r>
            <a:r>
              <a:rPr lang="en-US" baseline="0" dirty="0" err="1" smtClean="0"/>
              <a:t>analyse</a:t>
            </a:r>
            <a:r>
              <a:rPr lang="en-US" baseline="0" dirty="0" smtClean="0"/>
              <a:t> the structural issues.  Also Gender PCG retreat allowed us to </a:t>
            </a:r>
            <a:r>
              <a:rPr lang="en-US" baseline="0" dirty="0" err="1" smtClean="0"/>
              <a:t>prioritise</a:t>
            </a:r>
            <a:r>
              <a:rPr lang="en-US" baseline="0" dirty="0" smtClean="0"/>
              <a:t> the issues we wanted  to see included in the analysis.</a:t>
            </a:r>
          </a:p>
          <a:p>
            <a:r>
              <a:rPr lang="en-US" baseline="0" dirty="0" smtClean="0"/>
              <a:t>UN did its own synthesis analysis and we were closely involved, which allowed us to draw on gender analysis in country – very helpful to ensure our issues were covered.  Able to draw on previous analysis including country gender assessment.</a:t>
            </a:r>
          </a:p>
          <a:p>
            <a:r>
              <a:rPr lang="en-US" baseline="0" dirty="0" smtClean="0"/>
              <a:t>GAP – mapping of who does what on gender; discussion of UN CA on gender issues affirmed our role</a:t>
            </a:r>
          </a:p>
          <a:p>
            <a:r>
              <a:rPr lang="en-US" baseline="0" dirty="0" smtClean="0"/>
              <a:t>Stakeholder survey – gender key issue of CA in VN</a:t>
            </a:r>
          </a:p>
          <a:p>
            <a:r>
              <a:rPr lang="en-US" baseline="0" dirty="0" smtClean="0"/>
              <a:t>Result – gender well covered in the UN’s analysis going into the SP phase.</a:t>
            </a:r>
          </a:p>
          <a:p>
            <a:endParaRPr lang="en-US"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19</a:t>
            </a:fld>
            <a:endParaRPr lang="en-GB" dirty="0"/>
          </a:p>
        </p:txBody>
      </p:sp>
    </p:spTree>
    <p:extLst>
      <p:ext uri="{BB962C8B-B14F-4D97-AF65-F5344CB8AC3E}">
        <p14:creationId xmlns:p14="http://schemas.microsoft.com/office/powerpoint/2010/main" val="363558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hyperlink" Target="http://www.unwomen.org/" TargetMode="Externa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5.jpg"/><Relationship Id="rId5" Type="http://schemas.openxmlformats.org/officeDocument/2006/relationships/image" Target="cid:image002.png@01CE0EBB.DECC3080" TargetMode="Externa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9231" name="Picture 15" descr="cover_templat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5588" cy="6842125"/>
          </a:xfrm>
          <a:prstGeom prst="rect">
            <a:avLst/>
          </a:prstGeom>
          <a:noFill/>
          <a:extLst>
            <a:ext uri="{909E8E84-426E-40DD-AFC4-6F175D3DCCD1}">
              <a14:hiddenFill xmlns:a14="http://schemas.microsoft.com/office/drawing/2010/main">
                <a:solidFill>
                  <a:srgbClr val="FFFFFF"/>
                </a:solidFill>
              </a14:hiddenFill>
            </a:ext>
          </a:extLst>
        </p:spPr>
      </p:pic>
      <p:sp>
        <p:nvSpPr>
          <p:cNvPr id="9229" name="Rectangle 13"/>
          <p:cNvSpPr>
            <a:spLocks noGrp="1" noChangeArrowheads="1"/>
          </p:cNvSpPr>
          <p:nvPr>
            <p:ph type="ctrTitle" sz="quarter"/>
          </p:nvPr>
        </p:nvSpPr>
        <p:spPr>
          <a:xfrm>
            <a:off x="1027113" y="3032125"/>
            <a:ext cx="7772400" cy="809625"/>
          </a:xfrm>
        </p:spPr>
        <p:txBody>
          <a:bodyPr/>
          <a:lstStyle>
            <a:lvl1pPr>
              <a:defRPr/>
            </a:lvl1pPr>
          </a:lstStyle>
          <a:p>
            <a:pPr lvl="0"/>
            <a:r>
              <a:rPr lang="en-GB" noProof="0" smtClean="0"/>
              <a:t>Fare clic per modificare stile</a:t>
            </a:r>
          </a:p>
        </p:txBody>
      </p:sp>
      <p:sp>
        <p:nvSpPr>
          <p:cNvPr id="9230" name="Rectangle 14"/>
          <p:cNvSpPr>
            <a:spLocks noGrp="1" noChangeArrowheads="1"/>
          </p:cNvSpPr>
          <p:nvPr>
            <p:ph type="subTitle" sz="quarter" idx="1"/>
          </p:nvPr>
        </p:nvSpPr>
        <p:spPr>
          <a:xfrm>
            <a:off x="2863850" y="4183063"/>
            <a:ext cx="5943600" cy="381000"/>
          </a:xfrm>
        </p:spPr>
        <p:txBody>
          <a:bodyPr/>
          <a:lstStyle>
            <a:lvl1pPr marL="0" indent="0" algn="r">
              <a:defRPr>
                <a:solidFill>
                  <a:srgbClr val="005395"/>
                </a:solidFill>
              </a:defRPr>
            </a:lvl1pPr>
          </a:lstStyle>
          <a:p>
            <a:pPr lvl="0"/>
            <a:r>
              <a:rPr lang="en-GB" noProof="0" smtClean="0"/>
              <a:t>Fare clic per modificare lo stile del sottotitolo dello schema</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extLst>
      <p:ext uri="{BB962C8B-B14F-4D97-AF65-F5344CB8AC3E}">
        <p14:creationId xmlns:p14="http://schemas.microsoft.com/office/powerpoint/2010/main" val="1911113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19888" y="577850"/>
            <a:ext cx="2095500" cy="5335588"/>
          </a:xfrm>
        </p:spPr>
        <p:txBody>
          <a:bodyPr vert="eaVert"/>
          <a:lstStyle/>
          <a:p>
            <a:r>
              <a:rPr lang="it-IT" smtClean="0"/>
              <a:t>Fare clic per modificare stile</a:t>
            </a:r>
            <a:endParaRPr lang="en-GB"/>
          </a:p>
        </p:txBody>
      </p:sp>
      <p:sp>
        <p:nvSpPr>
          <p:cNvPr id="3" name="Segnaposto testo verticale 2"/>
          <p:cNvSpPr>
            <a:spLocks noGrp="1"/>
          </p:cNvSpPr>
          <p:nvPr>
            <p:ph type="body" orient="vert" idx="1"/>
          </p:nvPr>
        </p:nvSpPr>
        <p:spPr>
          <a:xfrm>
            <a:off x="431800" y="577850"/>
            <a:ext cx="6135688" cy="5335588"/>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extLst>
      <p:ext uri="{BB962C8B-B14F-4D97-AF65-F5344CB8AC3E}">
        <p14:creationId xmlns:p14="http://schemas.microsoft.com/office/powerpoint/2010/main" val="1324538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pic>
        <p:nvPicPr>
          <p:cNvPr id="4" name="Picture 1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061325" y="5973763"/>
            <a:ext cx="649288"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5" name="Picture 4" descr="UN_Women_English_Blue_TransparentBackground_Small_225x102">
            <a:hlinkClick r:id="rId3"/>
          </p:cNvPr>
          <p:cNvPicPr/>
          <p:nvPr userDrawn="1"/>
        </p:nvPicPr>
        <p:blipFill>
          <a:blip r:embed="rId4" r:link="rId5">
            <a:extLst>
              <a:ext uri="{28A0092B-C50C-407E-A947-70E740481C1C}">
                <a14:useLocalDpi xmlns:a14="http://schemas.microsoft.com/office/drawing/2010/main" val="0"/>
              </a:ext>
            </a:extLst>
          </a:blip>
          <a:srcRect/>
          <a:stretch>
            <a:fillRect/>
          </a:stretch>
        </p:blipFill>
        <p:spPr bwMode="auto">
          <a:xfrm>
            <a:off x="450702" y="6137433"/>
            <a:ext cx="1152128" cy="313240"/>
          </a:xfrm>
          <a:prstGeom prst="rect">
            <a:avLst/>
          </a:prstGeom>
          <a:noFill/>
          <a:ln>
            <a:noFill/>
          </a:ln>
        </p:spPr>
      </p:pic>
      <p:pic>
        <p:nvPicPr>
          <p:cNvPr id="6" name="Picture 5"/>
          <p:cNvPicPr/>
          <p:nvPr userDrawn="1"/>
        </p:nvPicPr>
        <p:blipFill>
          <a:blip r:embed="rId6">
            <a:extLst>
              <a:ext uri="{28A0092B-C50C-407E-A947-70E740481C1C}">
                <a14:useLocalDpi xmlns:a14="http://schemas.microsoft.com/office/drawing/2010/main" val="0"/>
              </a:ext>
            </a:extLst>
          </a:blip>
          <a:stretch>
            <a:fillRect/>
          </a:stretch>
        </p:blipFill>
        <p:spPr>
          <a:xfrm>
            <a:off x="3491880" y="6137433"/>
            <a:ext cx="1944216" cy="257497"/>
          </a:xfrm>
          <a:prstGeom prst="rect">
            <a:avLst/>
          </a:prstGeom>
        </p:spPr>
      </p:pic>
    </p:spTree>
    <p:extLst>
      <p:ext uri="{BB962C8B-B14F-4D97-AF65-F5344CB8AC3E}">
        <p14:creationId xmlns:p14="http://schemas.microsoft.com/office/powerpoint/2010/main" val="28025386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en-GB"/>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gli stili del testo dello schema</a:t>
            </a:r>
          </a:p>
        </p:txBody>
      </p:sp>
    </p:spTree>
    <p:extLst>
      <p:ext uri="{BB962C8B-B14F-4D97-AF65-F5344CB8AC3E}">
        <p14:creationId xmlns:p14="http://schemas.microsoft.com/office/powerpoint/2010/main" val="494743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
        <p:nvSpPr>
          <p:cNvPr id="3" name="Segnaposto contenuto 2"/>
          <p:cNvSpPr>
            <a:spLocks noGrp="1"/>
          </p:cNvSpPr>
          <p:nvPr>
            <p:ph sz="half" idx="1"/>
          </p:nvPr>
        </p:nvSpPr>
        <p:spPr>
          <a:xfrm>
            <a:off x="431800" y="17986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contenuto 3"/>
          <p:cNvSpPr>
            <a:spLocks noGrp="1"/>
          </p:cNvSpPr>
          <p:nvPr>
            <p:ph sz="half" idx="2"/>
          </p:nvPr>
        </p:nvSpPr>
        <p:spPr>
          <a:xfrm>
            <a:off x="4394200" y="17986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extLst>
      <p:ext uri="{BB962C8B-B14F-4D97-AF65-F5344CB8AC3E}">
        <p14:creationId xmlns:p14="http://schemas.microsoft.com/office/powerpoint/2010/main" val="2360014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stile</a:t>
            </a:r>
            <a:endParaRPr lang="en-GB"/>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extLst>
      <p:ext uri="{BB962C8B-B14F-4D97-AF65-F5344CB8AC3E}">
        <p14:creationId xmlns:p14="http://schemas.microsoft.com/office/powerpoint/2010/main" val="3148125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Tree>
    <p:extLst>
      <p:ext uri="{BB962C8B-B14F-4D97-AF65-F5344CB8AC3E}">
        <p14:creationId xmlns:p14="http://schemas.microsoft.com/office/powerpoint/2010/main" val="3703481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0642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en-GB"/>
          </a:p>
        </p:txBody>
      </p:sp>
      <p:sp>
        <p:nvSpPr>
          <p:cNvPr id="3" name="Segnaposto contenuto 2"/>
          <p:cNvSpPr>
            <a:spLocks noGrp="1"/>
          </p:cNvSpPr>
          <p:nvPr>
            <p:ph idx="1"/>
          </p:nvPr>
        </p:nvSpPr>
        <p:spPr>
          <a:xfrm>
            <a:off x="3563888" y="33265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Tree>
    <p:extLst>
      <p:ext uri="{BB962C8B-B14F-4D97-AF65-F5344CB8AC3E}">
        <p14:creationId xmlns:p14="http://schemas.microsoft.com/office/powerpoint/2010/main" val="967190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en-GB"/>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Tree>
    <p:extLst>
      <p:ext uri="{BB962C8B-B14F-4D97-AF65-F5344CB8AC3E}">
        <p14:creationId xmlns:p14="http://schemas.microsoft.com/office/powerpoint/2010/main" val="4039823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48" name="Picture 24" descr="banda_templat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431800"/>
            <a:ext cx="9145588" cy="885825"/>
          </a:xfrm>
          <a:prstGeom prst="rect">
            <a:avLst/>
          </a:prstGeom>
          <a:noFill/>
          <a:extLst>
            <a:ext uri="{909E8E84-426E-40DD-AFC4-6F175D3DCCD1}">
              <a14:hiddenFill xmlns:a14="http://schemas.microsoft.com/office/drawing/2010/main">
                <a:solidFill>
                  <a:srgbClr val="FFFFFF"/>
                </a:solidFill>
              </a14:hiddenFill>
            </a:ext>
          </a:extLst>
        </p:spPr>
      </p:pic>
      <p:sp>
        <p:nvSpPr>
          <p:cNvPr id="1045" name="Rectangle 21"/>
          <p:cNvSpPr>
            <a:spLocks noGrp="1" noChangeArrowheads="1"/>
          </p:cNvSpPr>
          <p:nvPr>
            <p:ph type="body" idx="1"/>
          </p:nvPr>
        </p:nvSpPr>
        <p:spPr bwMode="auto">
          <a:xfrm>
            <a:off x="431800" y="1798638"/>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xmlns:mv="urn:schemas-microsoft-com:mac:vml" xmlns:mc="http://schemas.openxmlformats.org/markup-compatibility/2006" val="1"/>
            </a:ext>
          </a:extLst>
        </p:spPr>
        <p:txBody>
          <a:bodyPr vert="horz" wrap="square" lIns="91440" tIns="45720" rIns="91440" bIns="45720" numCol="1" anchor="t" anchorCtr="0" compatLnSpc="1">
            <a:prstTxWarp prst="textNoShape">
              <a:avLst/>
            </a:prstTxWarp>
          </a:bodyPr>
          <a:lstStyle/>
          <a:p>
            <a:pPr lvl="0"/>
            <a:r>
              <a:rPr lang="en-GB"/>
              <a:t>Fare clic per modificare gli stili del testo dello schema</a:t>
            </a:r>
          </a:p>
          <a:p>
            <a:pPr lvl="1"/>
            <a:r>
              <a:rPr lang="en-GB"/>
              <a:t>Secondo livello</a:t>
            </a:r>
          </a:p>
          <a:p>
            <a:pPr lvl="2"/>
            <a:r>
              <a:rPr lang="en-GB"/>
              <a:t>Terzo livello</a:t>
            </a:r>
          </a:p>
          <a:p>
            <a:pPr lvl="3"/>
            <a:r>
              <a:rPr lang="en-GB"/>
              <a:t>Quarto livello</a:t>
            </a:r>
          </a:p>
          <a:p>
            <a:pPr lvl="4"/>
            <a:r>
              <a:rPr lang="en-GB"/>
              <a:t>Quinto livello</a:t>
            </a:r>
          </a:p>
        </p:txBody>
      </p:sp>
      <p:sp>
        <p:nvSpPr>
          <p:cNvPr id="1046" name="Rectangle 22"/>
          <p:cNvSpPr>
            <a:spLocks noGrp="1" noChangeArrowheads="1"/>
          </p:cNvSpPr>
          <p:nvPr>
            <p:ph type="title"/>
          </p:nvPr>
        </p:nvSpPr>
        <p:spPr bwMode="auto">
          <a:xfrm>
            <a:off x="1042988" y="577850"/>
            <a:ext cx="77724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xmlns:mv="urn:schemas-microsoft-com:mac:vml" xmlns:mc="http://schemas.openxmlformats.org/markup-compatibility/2006" val="1"/>
            </a:ext>
          </a:extLst>
        </p:spPr>
        <p:txBody>
          <a:bodyPr vert="horz" wrap="square" lIns="91440" tIns="45720" rIns="91440" bIns="45720" numCol="1" anchor="ctr" anchorCtr="0" compatLnSpc="1">
            <a:prstTxWarp prst="textNoShape">
              <a:avLst/>
            </a:prstTxWarp>
          </a:bodyPr>
          <a:lstStyle/>
          <a:p>
            <a:pPr lvl="0"/>
            <a:r>
              <a:rPr lang="en-GB"/>
              <a:t>Fare clic per modificare stile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rtl="0" fontAlgn="base">
        <a:spcBef>
          <a:spcPct val="0"/>
        </a:spcBef>
        <a:spcAft>
          <a:spcPct val="0"/>
        </a:spcAft>
        <a:defRPr>
          <a:solidFill>
            <a:schemeClr val="bg1"/>
          </a:solidFill>
          <a:latin typeface="+mj-lt"/>
          <a:ea typeface="+mj-ea"/>
          <a:cs typeface="+mj-cs"/>
        </a:defRPr>
      </a:lvl1pPr>
      <a:lvl2pPr algn="r" rtl="0" fontAlgn="base">
        <a:spcBef>
          <a:spcPct val="0"/>
        </a:spcBef>
        <a:spcAft>
          <a:spcPct val="0"/>
        </a:spcAft>
        <a:defRPr>
          <a:solidFill>
            <a:schemeClr val="bg1"/>
          </a:solidFill>
          <a:latin typeface="Arial" charset="0"/>
          <a:ea typeface="ＭＳ Ｐゴシック" charset="0"/>
          <a:cs typeface="ＭＳ Ｐゴシック" charset="0"/>
        </a:defRPr>
      </a:lvl2pPr>
      <a:lvl3pPr algn="r" rtl="0" fontAlgn="base">
        <a:spcBef>
          <a:spcPct val="0"/>
        </a:spcBef>
        <a:spcAft>
          <a:spcPct val="0"/>
        </a:spcAft>
        <a:defRPr>
          <a:solidFill>
            <a:schemeClr val="bg1"/>
          </a:solidFill>
          <a:latin typeface="Arial" charset="0"/>
          <a:ea typeface="ＭＳ Ｐゴシック" charset="0"/>
          <a:cs typeface="ＭＳ Ｐゴシック" charset="0"/>
        </a:defRPr>
      </a:lvl3pPr>
      <a:lvl4pPr algn="r" rtl="0" fontAlgn="base">
        <a:spcBef>
          <a:spcPct val="0"/>
        </a:spcBef>
        <a:spcAft>
          <a:spcPct val="0"/>
        </a:spcAft>
        <a:defRPr>
          <a:solidFill>
            <a:schemeClr val="bg1"/>
          </a:solidFill>
          <a:latin typeface="Arial" charset="0"/>
          <a:ea typeface="ＭＳ Ｐゴシック" charset="0"/>
          <a:cs typeface="ＭＳ Ｐゴシック" charset="0"/>
        </a:defRPr>
      </a:lvl4pPr>
      <a:lvl5pPr algn="r" rtl="0" fontAlgn="base">
        <a:spcBef>
          <a:spcPct val="0"/>
        </a:spcBef>
        <a:spcAft>
          <a:spcPct val="0"/>
        </a:spcAft>
        <a:defRPr>
          <a:solidFill>
            <a:schemeClr val="bg1"/>
          </a:solidFill>
          <a:latin typeface="Arial" charset="0"/>
          <a:ea typeface="ＭＳ Ｐゴシック" charset="0"/>
          <a:cs typeface="ＭＳ Ｐゴシック" charset="0"/>
        </a:defRPr>
      </a:lvl5pPr>
      <a:lvl6pPr marL="457200" algn="r" rtl="0" fontAlgn="base">
        <a:spcBef>
          <a:spcPct val="0"/>
        </a:spcBef>
        <a:spcAft>
          <a:spcPct val="0"/>
        </a:spcAft>
        <a:defRPr>
          <a:solidFill>
            <a:schemeClr val="bg1"/>
          </a:solidFill>
          <a:latin typeface="Arial" charset="0"/>
          <a:ea typeface="ＭＳ Ｐゴシック" charset="0"/>
          <a:cs typeface="ＭＳ Ｐゴシック" charset="0"/>
        </a:defRPr>
      </a:lvl6pPr>
      <a:lvl7pPr marL="914400" algn="r" rtl="0" fontAlgn="base">
        <a:spcBef>
          <a:spcPct val="0"/>
        </a:spcBef>
        <a:spcAft>
          <a:spcPct val="0"/>
        </a:spcAft>
        <a:defRPr>
          <a:solidFill>
            <a:schemeClr val="bg1"/>
          </a:solidFill>
          <a:latin typeface="Arial" charset="0"/>
          <a:ea typeface="ＭＳ Ｐゴシック" charset="0"/>
          <a:cs typeface="ＭＳ Ｐゴシック" charset="0"/>
        </a:defRPr>
      </a:lvl7pPr>
      <a:lvl8pPr marL="1371600" algn="r" rtl="0" fontAlgn="base">
        <a:spcBef>
          <a:spcPct val="0"/>
        </a:spcBef>
        <a:spcAft>
          <a:spcPct val="0"/>
        </a:spcAft>
        <a:defRPr>
          <a:solidFill>
            <a:schemeClr val="bg1"/>
          </a:solidFill>
          <a:latin typeface="Arial" charset="0"/>
          <a:ea typeface="ＭＳ Ｐゴシック" charset="0"/>
          <a:cs typeface="ＭＳ Ｐゴシック" charset="0"/>
        </a:defRPr>
      </a:lvl8pPr>
      <a:lvl9pPr marL="1828800" algn="r" rtl="0" fontAlgn="base">
        <a:spcBef>
          <a:spcPct val="0"/>
        </a:spcBef>
        <a:spcAft>
          <a:spcPct val="0"/>
        </a:spcAft>
        <a:defRPr>
          <a:solidFill>
            <a:schemeClr val="bg1"/>
          </a:solidFill>
          <a:latin typeface="Arial" charset="0"/>
          <a:ea typeface="ＭＳ Ｐゴシック" charset="0"/>
          <a:cs typeface="ＭＳ Ｐゴシック" charset="0"/>
        </a:defRPr>
      </a:lvl9pPr>
    </p:titleStyle>
    <p:bodyStyle>
      <a:lvl1pPr marL="342900" indent="-342900" algn="l" rtl="0" fontAlgn="base">
        <a:spcBef>
          <a:spcPct val="20000"/>
        </a:spcBef>
        <a:spcAft>
          <a:spcPct val="0"/>
        </a:spcAft>
        <a:defRPr sz="1400">
          <a:solidFill>
            <a:schemeClr val="tx1"/>
          </a:solidFill>
          <a:latin typeface="+mn-lt"/>
          <a:ea typeface="+mn-ea"/>
          <a:cs typeface="+mn-cs"/>
        </a:defRPr>
      </a:lvl1pPr>
      <a:lvl2pPr marL="742950" indent="-285750" algn="l" rtl="0" fontAlgn="base">
        <a:spcBef>
          <a:spcPct val="20000"/>
        </a:spcBef>
        <a:spcAft>
          <a:spcPct val="0"/>
        </a:spcAft>
        <a:defRPr sz="1400">
          <a:solidFill>
            <a:schemeClr val="tx1"/>
          </a:solidFill>
          <a:latin typeface="+mn-lt"/>
          <a:ea typeface="+mn-ea"/>
        </a:defRPr>
      </a:lvl2pPr>
      <a:lvl3pPr marL="1143000" indent="-228600" algn="l" rtl="0" fontAlgn="base">
        <a:spcBef>
          <a:spcPct val="20000"/>
        </a:spcBef>
        <a:spcAft>
          <a:spcPct val="0"/>
        </a:spcAft>
        <a:buChar char="•"/>
        <a:defRPr sz="1400">
          <a:solidFill>
            <a:schemeClr val="tx1"/>
          </a:solidFill>
          <a:latin typeface="+mn-lt"/>
          <a:ea typeface="+mn-ea"/>
        </a:defRPr>
      </a:lvl3pPr>
      <a:lvl4pPr marL="1600200" indent="-228600" algn="l" rtl="0" fontAlgn="base">
        <a:spcBef>
          <a:spcPct val="20000"/>
        </a:spcBef>
        <a:spcAft>
          <a:spcPct val="0"/>
        </a:spcAft>
        <a:buChar char="–"/>
        <a:defRPr sz="1400">
          <a:solidFill>
            <a:schemeClr val="tx1"/>
          </a:solidFill>
          <a:latin typeface="+mn-lt"/>
          <a:ea typeface="+mn-ea"/>
        </a:defRPr>
      </a:lvl4pPr>
      <a:lvl5pPr marL="2057400" indent="-228600" algn="l" rtl="0" fontAlgn="base">
        <a:spcBef>
          <a:spcPct val="20000"/>
        </a:spcBef>
        <a:spcAft>
          <a:spcPct val="0"/>
        </a:spcAft>
        <a:buChar char="»"/>
        <a:defRPr sz="1400">
          <a:solidFill>
            <a:schemeClr val="tx1"/>
          </a:solidFill>
          <a:latin typeface="+mn-lt"/>
          <a:ea typeface="+mn-ea"/>
        </a:defRPr>
      </a:lvl5pPr>
      <a:lvl6pPr marL="2514600" indent="-228600" algn="l" rtl="0" fontAlgn="base">
        <a:spcBef>
          <a:spcPct val="20000"/>
        </a:spcBef>
        <a:spcAft>
          <a:spcPct val="0"/>
        </a:spcAft>
        <a:buChar char="»"/>
        <a:defRPr sz="1400">
          <a:solidFill>
            <a:schemeClr val="tx1"/>
          </a:solidFill>
          <a:latin typeface="+mn-lt"/>
          <a:ea typeface="+mn-ea"/>
        </a:defRPr>
      </a:lvl6pPr>
      <a:lvl7pPr marL="2971800" indent="-228600" algn="l" rtl="0" fontAlgn="base">
        <a:spcBef>
          <a:spcPct val="20000"/>
        </a:spcBef>
        <a:spcAft>
          <a:spcPct val="0"/>
        </a:spcAft>
        <a:buChar char="»"/>
        <a:defRPr sz="1400">
          <a:solidFill>
            <a:schemeClr val="tx1"/>
          </a:solidFill>
          <a:latin typeface="+mn-lt"/>
          <a:ea typeface="+mn-ea"/>
        </a:defRPr>
      </a:lvl7pPr>
      <a:lvl8pPr marL="3429000" indent="-228600" algn="l" rtl="0" fontAlgn="base">
        <a:spcBef>
          <a:spcPct val="20000"/>
        </a:spcBef>
        <a:spcAft>
          <a:spcPct val="0"/>
        </a:spcAft>
        <a:buChar char="»"/>
        <a:defRPr sz="1400">
          <a:solidFill>
            <a:schemeClr val="tx1"/>
          </a:solidFill>
          <a:latin typeface="+mn-lt"/>
          <a:ea typeface="+mn-ea"/>
        </a:defRPr>
      </a:lvl8pPr>
      <a:lvl9pPr marL="3886200" indent="-228600" algn="l" rtl="0" fontAlgn="base">
        <a:spcBef>
          <a:spcPct val="20000"/>
        </a:spcBef>
        <a:spcAft>
          <a:spcPct val="0"/>
        </a:spcAft>
        <a:buChar char="»"/>
        <a:defRPr sz="14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cid:image002.png@01CE0EBB.DECC3080" TargetMode="External"/><Relationship Id="rId3" Type="http://schemas.openxmlformats.org/officeDocument/2006/relationships/image" Target="../media/image6.jpe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www.unwomen.org/" TargetMode="External"/><Relationship Id="rId5" Type="http://schemas.openxmlformats.org/officeDocument/2006/relationships/image" Target="../media/image7.png"/><Relationship Id="rId4" Type="http://schemas.openxmlformats.org/officeDocument/2006/relationships/image" Target="../media/image6.pdf"/><Relationship Id="rId9" Type="http://schemas.openxmlformats.org/officeDocument/2006/relationships/image" Target="../media/image5.jpg"/></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unwomen.org/~/media/Headquarters/Media/Publications/en/04AGenderandConflictAnalysis.pdf" TargetMode="External"/><Relationship Id="rId2" Type="http://schemas.openxmlformats.org/officeDocument/2006/relationships/hyperlink" Target="http://www.undp.org/content/dam/undp/library/gender/Institutional%20Development/TLGEN1.6%20UNDP%20GenderAnalysis%20toolkit.pdf" TargetMode="External"/><Relationship Id="rId1" Type="http://schemas.openxmlformats.org/officeDocument/2006/relationships/slideLayout" Target="../slideLayouts/slideLayout2.xml"/><Relationship Id="rId6" Type="http://schemas.openxmlformats.org/officeDocument/2006/relationships/hyperlink" Target="http://www.un.org.kh/index.php/component/jdownloads/finish/4-cambodia-reports/6-a-fair-share-for-women-cambodian-gender-assessment-2008" TargetMode="External"/><Relationship Id="rId5" Type="http://schemas.openxmlformats.org/officeDocument/2006/relationships/hyperlink" Target="http://www-wds.worldbank.org/external/default/WDSContentServer/WDSP/IB/2011/11/14/000333038_20111114003420/Rendered/PDF/655010WP0P12270sessment.0Eng.0Final.pdf" TargetMode="External"/><Relationship Id="rId4" Type="http://schemas.openxmlformats.org/officeDocument/2006/relationships/hyperlink" Target="http://www.ohchr.org/Documents/Publications/Chapter15-20pp.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secure.ifrc.org/dmis/response/humanresources/Gender_web_Version/Tools/organisation/frameworks.ht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eb.worldbank.org/WBSITE/EXTERNAL/TOPICS/EXTSOCIALDEVELOPMENT/EXTTOPPSISOU/0,,contentMDK:20590734~menuPK:1442609~pagePK:64168445~piPK:64168309~theSitePK:1424003~isCURL:Y,00.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eb.worldbank.org/WBSITE/EXTERNAL/TOPICS/EXTSOCIALDEVELOPMENT/EXTTOPPSISOU/0,,contentMDK:20590891~menuPK:1442609~pagePK:64168445~piPK:64168309~theSitePK:1424003~isCURL:Y,00.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01.jpg"/>
          <p:cNvPicPr>
            <a:picLocks noChangeAspect="1"/>
          </p:cNvPicPr>
          <p:nvPr/>
        </p:nvPicPr>
        <p:blipFill>
          <a:blip r:embed="rId3"/>
          <a:stretch>
            <a:fillRect/>
          </a:stretch>
        </p:blipFill>
        <p:spPr>
          <a:xfrm>
            <a:off x="0" y="0"/>
            <a:ext cx="9144000" cy="6858000"/>
          </a:xfrm>
          <a:prstGeom prst="rect">
            <a:avLst/>
          </a:prstGeom>
        </p:spPr>
      </p:pic>
      <p:sp>
        <p:nvSpPr>
          <p:cNvPr id="5" name="Titolo 9"/>
          <p:cNvSpPr>
            <a:spLocks noGrp="1"/>
          </p:cNvSpPr>
          <p:nvPr>
            <p:ph type="ctrTitle" sz="quarter"/>
          </p:nvPr>
        </p:nvSpPr>
        <p:spPr>
          <a:xfrm>
            <a:off x="1027113" y="3032125"/>
            <a:ext cx="7772400" cy="809625"/>
          </a:xfrm>
        </p:spPr>
        <p:txBody>
          <a:bodyPr>
            <a:normAutofit/>
          </a:bodyPr>
          <a:lstStyle/>
          <a:p>
            <a:pPr algn="r"/>
            <a:r>
              <a:rPr lang="it-IT" sz="2400" b="1" dirty="0" smtClean="0">
                <a:solidFill>
                  <a:schemeClr val="bg1"/>
                </a:solidFill>
                <a:latin typeface="Arial (Intestazioni)"/>
                <a:cs typeface="Arial (Intestazioni)"/>
              </a:rPr>
              <a:t>Frameworks for Gender Analysis</a:t>
            </a:r>
            <a:endParaRPr lang="it-IT" sz="2400" b="1" dirty="0">
              <a:solidFill>
                <a:schemeClr val="bg1"/>
              </a:solidFill>
              <a:latin typeface="Arial (Intestazioni)"/>
              <a:cs typeface="Arial (Intestazioni)"/>
            </a:endParaRPr>
          </a:p>
        </p:txBody>
      </p:sp>
      <p:sp>
        <p:nvSpPr>
          <p:cNvPr id="6" name="Sottotitolo 10"/>
          <p:cNvSpPr>
            <a:spLocks noGrp="1"/>
          </p:cNvSpPr>
          <p:nvPr>
            <p:ph type="subTitle" sz="quarter" idx="1"/>
          </p:nvPr>
        </p:nvSpPr>
        <p:spPr>
          <a:xfrm>
            <a:off x="3076364" y="5877272"/>
            <a:ext cx="5943600" cy="381000"/>
          </a:xfrm>
        </p:spPr>
        <p:txBody>
          <a:bodyPr>
            <a:normAutofit/>
          </a:bodyPr>
          <a:lstStyle/>
          <a:p>
            <a:pPr algn="r"/>
            <a:r>
              <a:rPr lang="it-IT" sz="1400" dirty="0" smtClean="0">
                <a:solidFill>
                  <a:schemeClr val="tx1"/>
                </a:solidFill>
                <a:latin typeface="Arial (Intestazioni)"/>
                <a:cs typeface="Arial (Intestazioni)"/>
              </a:rPr>
              <a:t>February </a:t>
            </a:r>
            <a:r>
              <a:rPr lang="it-IT" sz="1400" dirty="0" smtClean="0">
                <a:solidFill>
                  <a:schemeClr val="tx1"/>
                </a:solidFill>
                <a:latin typeface="Arial (Intestazioni)"/>
                <a:cs typeface="Arial (Intestazioni)"/>
              </a:rPr>
              <a:t>2014</a:t>
            </a:r>
            <a:endParaRPr lang="it-IT" sz="1400" dirty="0">
              <a:solidFill>
                <a:schemeClr val="tx1"/>
              </a:solidFill>
              <a:latin typeface="Arial (Intestazioni)"/>
              <a:cs typeface="Arial (Intestazioni)"/>
            </a:endParaRPr>
          </a:p>
        </p:txBody>
      </p:sp>
      <p:pic>
        <p:nvPicPr>
          <p:cNvPr id="8" name="Immagine 7"/>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4"/>
              <a:stretch>
                <a:fillRect/>
              </a:stretch>
            </p:blipFill>
          </mc:Choice>
          <mc:Fallback>
            <p:blipFill>
              <a:blip r:embed="rId5"/>
              <a:stretch>
                <a:fillRect/>
              </a:stretch>
            </p:blipFill>
          </mc:Fallback>
        </mc:AlternateContent>
        <p:spPr>
          <a:xfrm>
            <a:off x="7721804" y="310819"/>
            <a:ext cx="1085646" cy="1085646"/>
          </a:xfrm>
          <a:prstGeom prst="rect">
            <a:avLst/>
          </a:prstGeom>
        </p:spPr>
      </p:pic>
      <p:pic>
        <p:nvPicPr>
          <p:cNvPr id="14" name="Picture 13" descr="UN_Women_English_Blue_TransparentBackground_Small_225x102">
            <a:hlinkClick r:id="rId6"/>
          </p:cNvPr>
          <p:cNvPicPr/>
          <p:nvPr/>
        </p:nvPicPr>
        <p:blipFill>
          <a:blip r:embed="rId7" r:link="rId8">
            <a:extLst>
              <a:ext uri="{28A0092B-C50C-407E-A947-70E740481C1C}">
                <a14:useLocalDpi xmlns:a14="http://schemas.microsoft.com/office/drawing/2010/main" val="0"/>
              </a:ext>
            </a:extLst>
          </a:blip>
          <a:srcRect/>
          <a:stretch>
            <a:fillRect/>
          </a:stretch>
        </p:blipFill>
        <p:spPr bwMode="auto">
          <a:xfrm>
            <a:off x="325488" y="548680"/>
            <a:ext cx="1582216" cy="662623"/>
          </a:xfrm>
          <a:prstGeom prst="rect">
            <a:avLst/>
          </a:prstGeom>
          <a:noFill/>
          <a:ln>
            <a:noFill/>
          </a:ln>
        </p:spPr>
      </p:pic>
      <p:pic>
        <p:nvPicPr>
          <p:cNvPr id="15" name="Picture 14"/>
          <p:cNvPicPr/>
          <p:nvPr/>
        </p:nvPicPr>
        <p:blipFill>
          <a:blip r:embed="rId9">
            <a:extLst>
              <a:ext uri="{28A0092B-C50C-407E-A947-70E740481C1C}">
                <a14:useLocalDpi xmlns:a14="http://schemas.microsoft.com/office/drawing/2010/main" val="0"/>
              </a:ext>
            </a:extLst>
          </a:blip>
          <a:stretch>
            <a:fillRect/>
          </a:stretch>
        </p:blipFill>
        <p:spPr>
          <a:xfrm>
            <a:off x="3095836" y="548679"/>
            <a:ext cx="2952328" cy="47269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Examples – problem tree Vietnam</a:t>
            </a:r>
            <a:endParaRPr lang="en-US" b="1" dirty="0"/>
          </a:p>
        </p:txBody>
      </p:sp>
      <p:pic>
        <p:nvPicPr>
          <p:cNvPr id="1027" name="Object 2"/>
          <p:cNvPicPr>
            <a:picLocks noChangeArrowheads="1"/>
          </p:cNvPicPr>
          <p:nvPr/>
        </p:nvPicPr>
        <p:blipFill>
          <a:blip r:embed="rId2">
            <a:extLst>
              <a:ext uri="{28A0092B-C50C-407E-A947-70E740481C1C}">
                <a14:useLocalDpi xmlns:a14="http://schemas.microsoft.com/office/drawing/2010/main" val="0"/>
              </a:ext>
            </a:extLst>
          </a:blip>
          <a:srcRect b="-148"/>
          <a:stretch>
            <a:fillRect/>
          </a:stretch>
        </p:blipFill>
        <p:spPr bwMode="auto">
          <a:xfrm>
            <a:off x="827584" y="1412777"/>
            <a:ext cx="7632848"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17874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Examples – problem tree Vietnam </a:t>
            </a:r>
            <a:endParaRPr lang="en-US" b="1" dirty="0"/>
          </a:p>
        </p:txBody>
      </p:sp>
      <p:pic>
        <p:nvPicPr>
          <p:cNvPr id="2050" name="Diagram 4"/>
          <p:cNvPicPr>
            <a:picLocks noChangeArrowheads="1"/>
          </p:cNvPicPr>
          <p:nvPr/>
        </p:nvPicPr>
        <p:blipFill>
          <a:blip r:embed="rId2">
            <a:extLst>
              <a:ext uri="{28A0092B-C50C-407E-A947-70E740481C1C}">
                <a14:useLocalDpi xmlns:a14="http://schemas.microsoft.com/office/drawing/2010/main" val="0"/>
              </a:ext>
            </a:extLst>
          </a:blip>
          <a:srcRect t="-9103" b="-34769"/>
          <a:stretch>
            <a:fillRect/>
          </a:stretch>
        </p:blipFill>
        <p:spPr bwMode="auto">
          <a:xfrm>
            <a:off x="179512" y="1124744"/>
            <a:ext cx="8640959" cy="547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706502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 – problem tree Vietnam</a:t>
            </a:r>
            <a:endParaRPr lang="en-US" b="1" dirty="0"/>
          </a:p>
        </p:txBody>
      </p:sp>
      <p:sp>
        <p:nvSpPr>
          <p:cNvPr id="3" name="Content Placeholder 2"/>
          <p:cNvSpPr>
            <a:spLocks noGrp="1"/>
          </p:cNvSpPr>
          <p:nvPr>
            <p:ph idx="1"/>
          </p:nvPr>
        </p:nvSpPr>
        <p:spPr/>
        <p:txBody>
          <a:bodyPr/>
          <a:lstStyle/>
          <a:p>
            <a:endParaRPr lang="en-US" dirty="0"/>
          </a:p>
        </p:txBody>
      </p:sp>
      <p:pic>
        <p:nvPicPr>
          <p:cNvPr id="3074" name="Diagram 4"/>
          <p:cNvPicPr>
            <a:picLocks noChangeArrowheads="1"/>
          </p:cNvPicPr>
          <p:nvPr/>
        </p:nvPicPr>
        <p:blipFill>
          <a:blip r:embed="rId2">
            <a:extLst>
              <a:ext uri="{28A0092B-C50C-407E-A947-70E740481C1C}">
                <a14:useLocalDpi xmlns:a14="http://schemas.microsoft.com/office/drawing/2010/main" val="0"/>
              </a:ext>
            </a:extLst>
          </a:blip>
          <a:srcRect l="-7727" r="-432" b="-6664"/>
          <a:stretch>
            <a:fillRect/>
          </a:stretch>
        </p:blipFill>
        <p:spPr bwMode="auto">
          <a:xfrm>
            <a:off x="179512" y="1484784"/>
            <a:ext cx="8751640" cy="562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20502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Examples – Cambodia Gender Assessment 2008</a:t>
            </a:r>
            <a:endParaRPr lang="en-US" b="1" dirty="0"/>
          </a:p>
        </p:txBody>
      </p:sp>
      <p:sp>
        <p:nvSpPr>
          <p:cNvPr id="5" name="Content Placeholder 4"/>
          <p:cNvSpPr>
            <a:spLocks noGrp="1"/>
          </p:cNvSpPr>
          <p:nvPr>
            <p:ph sz="half" idx="1"/>
          </p:nvPr>
        </p:nvSpPr>
        <p:spPr/>
        <p:txBody>
          <a:bodyPr/>
          <a:lstStyle/>
          <a:p>
            <a:endParaRPr lang="en-US" dirty="0"/>
          </a:p>
        </p:txBody>
      </p:sp>
      <p:sp>
        <p:nvSpPr>
          <p:cNvPr id="6" name="Content Placeholder 5"/>
          <p:cNvSpPr>
            <a:spLocks noGrp="1"/>
          </p:cNvSpPr>
          <p:nvPr>
            <p:ph sz="half" idx="2"/>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556792"/>
            <a:ext cx="3528392" cy="49134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1576411"/>
            <a:ext cx="3096344" cy="48355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005167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 Cambodia Gender Assessment 2008</a:t>
            </a:r>
            <a:endParaRPr lang="en-US" dirty="0"/>
          </a:p>
        </p:txBody>
      </p:sp>
      <p:sp>
        <p:nvSpPr>
          <p:cNvPr id="5" name="Content Placeholder 4"/>
          <p:cNvSpPr>
            <a:spLocks noGrp="1"/>
          </p:cNvSpPr>
          <p:nvPr>
            <p:ph sz="half" idx="1"/>
          </p:nvPr>
        </p:nvSpPr>
        <p:spPr/>
        <p:txBody>
          <a:bodyPr/>
          <a:lstStyle/>
          <a:p>
            <a:endParaRPr lang="en-US" dirty="0"/>
          </a:p>
        </p:txBody>
      </p:sp>
      <p:sp>
        <p:nvSpPr>
          <p:cNvPr id="6" name="Content Placeholder 5"/>
          <p:cNvSpPr>
            <a:spLocks noGrp="1"/>
          </p:cNvSpPr>
          <p:nvPr>
            <p:ph sz="half" idx="2"/>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228" y="1484784"/>
            <a:ext cx="3269684" cy="52077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3076" y="1484784"/>
            <a:ext cx="3501283" cy="52077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619117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Examples – Viet Nam Gender Assessment 2011</a:t>
            </a:r>
            <a:endParaRPr lang="en-US" b="1" dirty="0"/>
          </a:p>
        </p:txBody>
      </p:sp>
      <p:sp>
        <p:nvSpPr>
          <p:cNvPr id="3" name="Content Placeholder 2"/>
          <p:cNvSpPr>
            <a:spLocks noGrp="1"/>
          </p:cNvSpPr>
          <p:nvPr>
            <p:ph sz="half" idx="1"/>
          </p:nvPr>
        </p:nvSpPr>
        <p:spPr>
          <a:xfrm>
            <a:off x="431800" y="1556792"/>
            <a:ext cx="3810000" cy="4114800"/>
          </a:xfrm>
        </p:spPr>
        <p:txBody>
          <a:bodyPr/>
          <a:lstStyle/>
          <a:p>
            <a:r>
              <a:rPr lang="en-US" sz="800" b="1" dirty="0" smtClean="0"/>
              <a:t>CHAPTER </a:t>
            </a:r>
            <a:r>
              <a:rPr lang="en-US" sz="800" b="1" dirty="0"/>
              <a:t>1</a:t>
            </a:r>
          </a:p>
          <a:p>
            <a:r>
              <a:rPr lang="en-US" sz="800" b="1" dirty="0"/>
              <a:t>OVERVIEW AND APPROACH OF THE VIET NAM COUNTRY GENDER ASSESSMENT 15</a:t>
            </a:r>
          </a:p>
          <a:p>
            <a:r>
              <a:rPr lang="en-US" sz="800" dirty="0"/>
              <a:t>1.1 Socio-economic transformation in Viet Nam: a brief overview 15</a:t>
            </a:r>
          </a:p>
          <a:p>
            <a:r>
              <a:rPr lang="en-US" sz="800" dirty="0"/>
              <a:t>1.2 Progress on Gender Equality 17</a:t>
            </a:r>
          </a:p>
          <a:p>
            <a:r>
              <a:rPr lang="en-US" sz="800" dirty="0"/>
              <a:t>1.3 Objectives and methodology 19</a:t>
            </a:r>
          </a:p>
          <a:p>
            <a:r>
              <a:rPr lang="en-US" sz="800" dirty="0"/>
              <a:t>1.4 The changing context 20</a:t>
            </a:r>
          </a:p>
          <a:p>
            <a:r>
              <a:rPr lang="en-US" sz="800" dirty="0"/>
              <a:t>1.5 Organization of the report 21</a:t>
            </a:r>
          </a:p>
          <a:p>
            <a:r>
              <a:rPr lang="en-US" sz="800" b="1" dirty="0"/>
              <a:t>CHAPTER 2</a:t>
            </a:r>
          </a:p>
          <a:p>
            <a:r>
              <a:rPr lang="en-US" sz="800" b="1" dirty="0"/>
              <a:t>GENDER, POVERTY AND WELL BEING: PROGRESS, REVERSALS AND BARRIERS 22</a:t>
            </a:r>
          </a:p>
          <a:p>
            <a:r>
              <a:rPr lang="en-US" sz="800" dirty="0"/>
              <a:t>2.1 Income poverty is declining but not the same among all groups 23</a:t>
            </a:r>
          </a:p>
          <a:p>
            <a:r>
              <a:rPr lang="en-US" sz="800" dirty="0"/>
              <a:t>2.2 Land use rights have improved but gender gaps remain 25</a:t>
            </a:r>
          </a:p>
          <a:p>
            <a:r>
              <a:rPr lang="en-US" sz="800" dirty="0"/>
              <a:t>2.3 Access to credit and investment opportunities are better for those with LTCs 26</a:t>
            </a:r>
          </a:p>
          <a:p>
            <a:r>
              <a:rPr lang="en-US" sz="800" dirty="0"/>
              <a:t>2.4 The Education Gender Gap has closed but challenges remain 26</a:t>
            </a:r>
          </a:p>
          <a:p>
            <a:r>
              <a:rPr lang="en-US" sz="800" dirty="0"/>
              <a:t>2.5 Health outcomes have improved 30</a:t>
            </a:r>
          </a:p>
          <a:p>
            <a:r>
              <a:rPr lang="en-US" sz="800" dirty="0"/>
              <a:t>2.6 Access to health care 30</a:t>
            </a:r>
          </a:p>
          <a:p>
            <a:r>
              <a:rPr lang="en-US" sz="800" dirty="0"/>
              <a:t>2.7 Health outcomes: child mortality and rising sex ratios 31</a:t>
            </a:r>
          </a:p>
          <a:p>
            <a:r>
              <a:rPr lang="en-US" sz="800" dirty="0"/>
              <a:t>2.8 Maternal mortality 33</a:t>
            </a:r>
          </a:p>
          <a:p>
            <a:r>
              <a:rPr lang="en-US" sz="800" dirty="0"/>
              <a:t>2.9 HIV and AIDS related illnesses are a growing problem 34</a:t>
            </a:r>
          </a:p>
          <a:p>
            <a:r>
              <a:rPr lang="en-US" sz="800" dirty="0" smtClean="0"/>
              <a:t>2.10 </a:t>
            </a:r>
            <a:r>
              <a:rPr lang="en-US" sz="800" dirty="0"/>
              <a:t>Gender-based violence remains significant 38</a:t>
            </a:r>
          </a:p>
          <a:p>
            <a:r>
              <a:rPr lang="en-US" sz="800" dirty="0"/>
              <a:t>2.11 Male Health Problems: Tobacco and Alcohol 40</a:t>
            </a:r>
          </a:p>
          <a:p>
            <a:r>
              <a:rPr lang="en-US" sz="800" dirty="0"/>
              <a:t>2.12 Gender and ageing: Widows overrepresented among the poor </a:t>
            </a:r>
            <a:r>
              <a:rPr lang="en-US" sz="800" dirty="0" smtClean="0"/>
              <a:t>41</a:t>
            </a:r>
          </a:p>
          <a:p>
            <a:r>
              <a:rPr lang="en-US" sz="800" b="1" dirty="0"/>
              <a:t>CHAPTER 3</a:t>
            </a:r>
          </a:p>
          <a:p>
            <a:r>
              <a:rPr lang="en-US" sz="800" b="1" dirty="0"/>
              <a:t>GENDER AND EMPLOYMENT: ESCAPING POVERTY, CONTRIBUTING TO GROWTH 43</a:t>
            </a:r>
          </a:p>
          <a:p>
            <a:r>
              <a:rPr lang="en-US" sz="800" dirty="0"/>
              <a:t>3.1 Introduction 43</a:t>
            </a:r>
          </a:p>
          <a:p>
            <a:r>
              <a:rPr lang="en-US" sz="800" dirty="0"/>
              <a:t>3.2 Tracking gendered impacts of crisis on labor market 44</a:t>
            </a:r>
          </a:p>
          <a:p>
            <a:r>
              <a:rPr lang="en-US" sz="800" dirty="0"/>
              <a:t>3.2.1 Rising rates of labor force participation but increased levels</a:t>
            </a:r>
          </a:p>
          <a:p>
            <a:r>
              <a:rPr lang="en-US" sz="800" dirty="0"/>
              <a:t>of unemployment and under-employment 44</a:t>
            </a:r>
          </a:p>
          <a:p>
            <a:r>
              <a:rPr lang="en-US" sz="800" dirty="0"/>
              <a:t>3.2.2 Women moved out of agriculture more slowly than men 45</a:t>
            </a:r>
          </a:p>
          <a:p>
            <a:r>
              <a:rPr lang="en-US" sz="800" dirty="0"/>
              <a:t>3.2.3 Rising rates of vulnerable employment, deteriorating quality of work 46</a:t>
            </a:r>
          </a:p>
          <a:p>
            <a:r>
              <a:rPr lang="en-US" sz="800" dirty="0"/>
              <a:t>3.2.4 A halt in the decline in the gender wage gap 52</a:t>
            </a:r>
          </a:p>
          <a:p>
            <a:r>
              <a:rPr lang="en-US" sz="800" dirty="0"/>
              <a:t>3.2.5 Continued asymmetry in gender distribution of unpaid work 54</a:t>
            </a:r>
          </a:p>
          <a:p>
            <a:endParaRPr lang="en-US" sz="800" dirty="0"/>
          </a:p>
        </p:txBody>
      </p:sp>
      <p:sp>
        <p:nvSpPr>
          <p:cNvPr id="4" name="Content Placeholder 3"/>
          <p:cNvSpPr>
            <a:spLocks noGrp="1"/>
          </p:cNvSpPr>
          <p:nvPr>
            <p:ph sz="half" idx="2"/>
          </p:nvPr>
        </p:nvSpPr>
        <p:spPr>
          <a:xfrm>
            <a:off x="4394200" y="1556792"/>
            <a:ext cx="3810000" cy="4114800"/>
          </a:xfrm>
        </p:spPr>
        <p:txBody>
          <a:bodyPr/>
          <a:lstStyle/>
          <a:p>
            <a:r>
              <a:rPr lang="en-US" sz="800" dirty="0" smtClean="0"/>
              <a:t>3.3 </a:t>
            </a:r>
            <a:r>
              <a:rPr lang="en-US" sz="800" dirty="0"/>
              <a:t>The challenge of informality in the transition to middle income status 54</a:t>
            </a:r>
          </a:p>
          <a:p>
            <a:r>
              <a:rPr lang="en-US" sz="800" dirty="0"/>
              <a:t>3.3.1 Waged employment runs on a continuum from informal to formal 55</a:t>
            </a:r>
          </a:p>
          <a:p>
            <a:r>
              <a:rPr lang="en-US" sz="800" dirty="0"/>
              <a:t>3.3.2 Export-oriented wage employment is exposed to global fluctuations 55</a:t>
            </a:r>
          </a:p>
          <a:p>
            <a:r>
              <a:rPr lang="en-US" sz="800" dirty="0"/>
              <a:t>3.3.3 Low wage earners: poverty and under-employment 58</a:t>
            </a:r>
          </a:p>
          <a:p>
            <a:r>
              <a:rPr lang="en-US" sz="800" dirty="0"/>
              <a:t>3.3.4 Self employment: formal and informal 60</a:t>
            </a:r>
          </a:p>
          <a:p>
            <a:r>
              <a:rPr lang="en-US" sz="800" dirty="0"/>
              <a:t>3.3.5 Women lose out in informal sector enterprise 61</a:t>
            </a:r>
          </a:p>
          <a:p>
            <a:r>
              <a:rPr lang="en-US" sz="800" dirty="0"/>
              <a:t>3.3.6 There is greater gender equality in formal enterprise 63</a:t>
            </a:r>
          </a:p>
          <a:p>
            <a:r>
              <a:rPr lang="en-US" sz="800" dirty="0"/>
              <a:t>3.3.7 The experiences of vulnerable groups 65</a:t>
            </a:r>
          </a:p>
          <a:p>
            <a:r>
              <a:rPr lang="en-US" sz="800" dirty="0"/>
              <a:t>3.3.8 Migrant workers 66</a:t>
            </a:r>
          </a:p>
          <a:p>
            <a:r>
              <a:rPr lang="en-US" sz="800" dirty="0"/>
              <a:t>3.3.9 Vulnerable groups: ethnic minorities 72</a:t>
            </a:r>
          </a:p>
          <a:p>
            <a:r>
              <a:rPr lang="en-US" sz="800" dirty="0"/>
              <a:t>3.3.10 Vulnerable groups: farmers affected by climate change 74</a:t>
            </a:r>
          </a:p>
          <a:p>
            <a:r>
              <a:rPr lang="en-US" sz="800" b="1" dirty="0" smtClean="0"/>
              <a:t>CHAPTER </a:t>
            </a:r>
            <a:r>
              <a:rPr lang="en-US" sz="800" b="1" dirty="0"/>
              <a:t>4</a:t>
            </a:r>
          </a:p>
          <a:p>
            <a:r>
              <a:rPr lang="en-US" sz="800" b="1" dirty="0"/>
              <a:t>GENDER AND POLITICAL PARTICIPATION 77</a:t>
            </a:r>
          </a:p>
          <a:p>
            <a:r>
              <a:rPr lang="en-US" sz="800" dirty="0"/>
              <a:t>4.1 Introduction 77</a:t>
            </a:r>
          </a:p>
          <a:p>
            <a:r>
              <a:rPr lang="en-US" sz="800" dirty="0"/>
              <a:t>4.2 Women’s roles in the Communist Party 77</a:t>
            </a:r>
          </a:p>
          <a:p>
            <a:r>
              <a:rPr lang="fr-FR" sz="800" dirty="0"/>
              <a:t>4.3 Obstacles to participation 80</a:t>
            </a:r>
          </a:p>
          <a:p>
            <a:r>
              <a:rPr lang="en-US" sz="800" dirty="0"/>
              <a:t>4.3.1 The unequal burden of unpaid work 80</a:t>
            </a:r>
          </a:p>
          <a:p>
            <a:r>
              <a:rPr lang="en-US" sz="800" dirty="0"/>
              <a:t>4.3.2 Values and attitudes that hold women back 81</a:t>
            </a:r>
          </a:p>
          <a:p>
            <a:r>
              <a:rPr lang="en-US" sz="800" dirty="0"/>
              <a:t>4.3.3 Differential age of retirement 83</a:t>
            </a:r>
          </a:p>
          <a:p>
            <a:r>
              <a:rPr lang="en-US" sz="800" dirty="0"/>
              <a:t>4.4 National Machinery for Gender Equality in Viet Nam 85</a:t>
            </a:r>
          </a:p>
          <a:p>
            <a:r>
              <a:rPr lang="en-US" sz="800" dirty="0"/>
              <a:t>4.4.1 NCFAW/CFAWs 86</a:t>
            </a:r>
          </a:p>
          <a:p>
            <a:r>
              <a:rPr lang="en-US" sz="800" dirty="0"/>
              <a:t>4.4.2 Viet Nam Women’s Union 86</a:t>
            </a:r>
          </a:p>
          <a:p>
            <a:r>
              <a:rPr lang="en-US" sz="800" dirty="0"/>
              <a:t>4.4.3 Non Government Actors 87</a:t>
            </a:r>
          </a:p>
          <a:p>
            <a:r>
              <a:rPr lang="en-US" sz="800" dirty="0"/>
              <a:t>4.5 Building women’s participation in grassroots democracy 88</a:t>
            </a:r>
          </a:p>
          <a:p>
            <a:r>
              <a:rPr lang="en-US" sz="800" dirty="0"/>
              <a:t>4.6 The role of the Women’s Union and civil society 90</a:t>
            </a:r>
          </a:p>
          <a:p>
            <a:r>
              <a:rPr lang="en-US" sz="800" b="1" dirty="0"/>
              <a:t>CHAPTER 5</a:t>
            </a:r>
          </a:p>
          <a:p>
            <a:r>
              <a:rPr lang="en-US" sz="800" b="1" dirty="0"/>
              <a:t>CONCLUSIONS AND RECOMMENDATIONS 92</a:t>
            </a:r>
          </a:p>
          <a:p>
            <a:r>
              <a:rPr lang="en-US" sz="800" dirty="0"/>
              <a:t>5.1 Conclusions 92</a:t>
            </a:r>
          </a:p>
          <a:p>
            <a:r>
              <a:rPr lang="en-US" sz="800" dirty="0"/>
              <a:t>5.2 Gender poverty and well being 95</a:t>
            </a:r>
          </a:p>
          <a:p>
            <a:r>
              <a:rPr lang="en-US" sz="800" dirty="0"/>
              <a:t>5.3 Gender, employment and livelihoods 96</a:t>
            </a:r>
          </a:p>
          <a:p>
            <a:r>
              <a:rPr lang="en-US" sz="800" dirty="0"/>
              <a:t>5.4 Gender and political participation 98</a:t>
            </a:r>
          </a:p>
          <a:p>
            <a:endParaRPr lang="en-US" sz="800" dirty="0"/>
          </a:p>
        </p:txBody>
      </p:sp>
    </p:spTree>
    <p:extLst>
      <p:ext uri="{BB962C8B-B14F-4D97-AF65-F5344CB8AC3E}">
        <p14:creationId xmlns:p14="http://schemas.microsoft.com/office/powerpoint/2010/main" val="9305718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Examples – CEDAW review of Vietnamese laws</a:t>
            </a:r>
            <a:endParaRPr lang="en-US" b="1" dirty="0"/>
          </a:p>
        </p:txBody>
      </p:sp>
      <p:sp>
        <p:nvSpPr>
          <p:cNvPr id="3" name="Content Placeholder 2"/>
          <p:cNvSpPr>
            <a:spLocks noGrp="1"/>
          </p:cNvSpPr>
          <p:nvPr>
            <p:ph idx="1"/>
          </p:nvPr>
        </p:nvSpPr>
        <p:spPr>
          <a:xfrm>
            <a:off x="431800" y="1412776"/>
            <a:ext cx="8460680" cy="4464496"/>
          </a:xfrm>
        </p:spPr>
        <p:txBody>
          <a:bodyPr/>
          <a:lstStyle/>
          <a:p>
            <a:r>
              <a:rPr lang="en-US" sz="1000" b="1" dirty="0"/>
              <a:t>I. Viet Nam in Context 37</a:t>
            </a:r>
            <a:endParaRPr lang="en-US" sz="1000" dirty="0"/>
          </a:p>
          <a:p>
            <a:r>
              <a:rPr lang="en-US" sz="1000" b="1" dirty="0"/>
              <a:t>II. The Political and Legal Framework of Viet Nam 38</a:t>
            </a:r>
            <a:endParaRPr lang="en-US" sz="1000" dirty="0"/>
          </a:p>
          <a:p>
            <a:r>
              <a:rPr lang="en-US" sz="1000" dirty="0"/>
              <a:t>II.1 Structures of Governance 38</a:t>
            </a:r>
          </a:p>
          <a:p>
            <a:r>
              <a:rPr lang="en-US" sz="1000" dirty="0"/>
              <a:t>II.2 Legal Framework 45</a:t>
            </a:r>
          </a:p>
          <a:p>
            <a:r>
              <a:rPr lang="en-US" sz="1000" b="1" dirty="0"/>
              <a:t>III. Convention on the Elimination of All Forms of </a:t>
            </a:r>
            <a:r>
              <a:rPr lang="en-US" sz="1000" b="1" dirty="0" smtClean="0"/>
              <a:t>Discrimination against </a:t>
            </a:r>
            <a:r>
              <a:rPr lang="en-US" sz="1000" b="1" dirty="0"/>
              <a:t>Women (CEDAW)</a:t>
            </a:r>
            <a:endParaRPr lang="en-US" sz="1000" dirty="0"/>
          </a:p>
          <a:p>
            <a:r>
              <a:rPr lang="en-US" sz="1000" dirty="0"/>
              <a:t>III.1 CEDAW: Basic Information 49</a:t>
            </a:r>
          </a:p>
          <a:p>
            <a:r>
              <a:rPr lang="en-US" sz="1000" dirty="0"/>
              <a:t>III.2 Core Pillars of CEDAW 51</a:t>
            </a:r>
          </a:p>
          <a:p>
            <a:r>
              <a:rPr lang="en-US" sz="1000" b="1" dirty="0"/>
              <a:t>IV. Initial Facts on CEDAW and Viet Nam 57</a:t>
            </a:r>
            <a:endParaRPr lang="en-US" sz="1000" dirty="0"/>
          </a:p>
          <a:p>
            <a:r>
              <a:rPr lang="en-US" sz="1000" b="1" dirty="0"/>
              <a:t>V. Review of Key Legal Documents and Compliance with CEDAW 58</a:t>
            </a:r>
            <a:endParaRPr lang="en-US" sz="1000" dirty="0"/>
          </a:p>
          <a:p>
            <a:r>
              <a:rPr lang="en-US" sz="1000" dirty="0"/>
              <a:t>V.1 General Undertakings to Eliminate Discrimination and Ensure Equality 58</a:t>
            </a:r>
          </a:p>
          <a:p>
            <a:r>
              <a:rPr lang="en-US" sz="1000" dirty="0"/>
              <a:t>(Articles 1-3 of CEDAW)</a:t>
            </a:r>
          </a:p>
          <a:p>
            <a:r>
              <a:rPr lang="en-US" sz="1000" dirty="0"/>
              <a:t>V.2 Temporary Special Measures and Measures in Favour of Maternity 127</a:t>
            </a:r>
          </a:p>
          <a:p>
            <a:r>
              <a:rPr lang="en-US" sz="1000" dirty="0"/>
              <a:t>(Article 4 of CEDAW)</a:t>
            </a:r>
          </a:p>
          <a:p>
            <a:r>
              <a:rPr lang="en-US" sz="1000" dirty="0"/>
              <a:t>V.3 Social and Cultural Patterns of Conduct (Article 5 of CEDAW) 135</a:t>
            </a:r>
          </a:p>
          <a:p>
            <a:r>
              <a:rPr lang="en-US" sz="1000" dirty="0"/>
              <a:t>V.4 Trafficking and Exploitation of Prostitution (Article 6 of CEDAW) 143</a:t>
            </a:r>
          </a:p>
          <a:p>
            <a:r>
              <a:rPr lang="en-US" sz="1000" dirty="0"/>
              <a:t>V.5 Political and Public Life (Article 7-8 of CEDAW) 168</a:t>
            </a:r>
          </a:p>
          <a:p>
            <a:r>
              <a:rPr lang="en-US" sz="1000" dirty="0"/>
              <a:t>V.6 Nationality (Article 9 of CEDAW) 191</a:t>
            </a:r>
          </a:p>
          <a:p>
            <a:r>
              <a:rPr lang="en-US" sz="1000" dirty="0"/>
              <a:t>V.7 Education (Article 10 of CEDAW) 193</a:t>
            </a:r>
          </a:p>
          <a:p>
            <a:r>
              <a:rPr lang="en-US" sz="1000" dirty="0"/>
              <a:t>V.8 Employment (Article 11 of CEDAW) 210</a:t>
            </a:r>
          </a:p>
          <a:p>
            <a:r>
              <a:rPr lang="en-US" sz="1000" dirty="0"/>
              <a:t>V.9 Health (Article 12 of CEDAW) 244</a:t>
            </a:r>
          </a:p>
          <a:p>
            <a:r>
              <a:rPr lang="en-US" sz="1000" dirty="0"/>
              <a:t>V.10 Economic and Social Life (Article 13 of CEDAW) 276</a:t>
            </a:r>
          </a:p>
          <a:p>
            <a:r>
              <a:rPr lang="en-US" sz="1000" dirty="0"/>
              <a:t>V.11 Rural Women (Article 14 of CEDAW) 283</a:t>
            </a:r>
          </a:p>
          <a:p>
            <a:r>
              <a:rPr lang="en-US" sz="1000" dirty="0"/>
              <a:t>V.12 Equality Before the Law (Article 15 of CEDAW) 289</a:t>
            </a:r>
          </a:p>
          <a:p>
            <a:r>
              <a:rPr lang="en-US" sz="1000" dirty="0"/>
              <a:t>V.13 Marriage and Family (Article 16 of CEDAW) 295</a:t>
            </a:r>
          </a:p>
          <a:p>
            <a:r>
              <a:rPr lang="en-US" sz="1000" b="1" dirty="0"/>
              <a:t>VI. Conclusion 325</a:t>
            </a:r>
            <a:endParaRPr lang="en-US" sz="1000" dirty="0"/>
          </a:p>
          <a:p>
            <a:endParaRPr lang="en-US" sz="1000" dirty="0"/>
          </a:p>
        </p:txBody>
      </p:sp>
    </p:spTree>
    <p:extLst>
      <p:ext uri="{BB962C8B-B14F-4D97-AF65-F5344CB8AC3E}">
        <p14:creationId xmlns:p14="http://schemas.microsoft.com/office/powerpoint/2010/main" val="41813999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Comparative Advantage</a:t>
            </a:r>
            <a:endParaRPr lang="en-US" b="1" dirty="0"/>
          </a:p>
        </p:txBody>
      </p:sp>
      <p:sp>
        <p:nvSpPr>
          <p:cNvPr id="3" name="Content Placeholder 2"/>
          <p:cNvSpPr>
            <a:spLocks noGrp="1"/>
          </p:cNvSpPr>
          <p:nvPr>
            <p:ph idx="1"/>
          </p:nvPr>
        </p:nvSpPr>
        <p:spPr>
          <a:xfrm>
            <a:off x="431800" y="1556792"/>
            <a:ext cx="7772400" cy="4114800"/>
          </a:xfrm>
        </p:spPr>
        <p:txBody>
          <a:bodyPr/>
          <a:lstStyle/>
          <a:p>
            <a:r>
              <a:rPr lang="en-US" dirty="0" smtClean="0"/>
              <a:t>UN System comparative advantage on gender equality includes:</a:t>
            </a:r>
          </a:p>
          <a:p>
            <a:pPr marL="285750" indent="-285750">
              <a:buFont typeface="Arial" panose="020B0604020202020204" pitchFamily="34" charset="0"/>
              <a:buChar char="•"/>
            </a:pPr>
            <a:r>
              <a:rPr lang="en-GB" altLang="en-US" dirty="0"/>
              <a:t>Support to government on </a:t>
            </a:r>
            <a:r>
              <a:rPr lang="en-GB" altLang="en-US" b="1" dirty="0"/>
              <a:t>multi-sectoral issues </a:t>
            </a:r>
            <a:r>
              <a:rPr lang="en-GB" altLang="en-US" dirty="0" smtClean="0"/>
              <a:t>such as gender equality that </a:t>
            </a:r>
            <a:r>
              <a:rPr lang="en-GB" altLang="en-US" dirty="0"/>
              <a:t>require a cross-sectoral, cross-government approach</a:t>
            </a:r>
          </a:p>
          <a:p>
            <a:pPr marL="285750" indent="-285750">
              <a:buFont typeface="Arial" panose="020B0604020202020204" pitchFamily="34" charset="0"/>
              <a:buChar char="•"/>
            </a:pPr>
            <a:r>
              <a:rPr lang="en-GB" altLang="en-US" b="1" dirty="0"/>
              <a:t>C</a:t>
            </a:r>
            <a:r>
              <a:rPr lang="en-GB" altLang="en-US" b="1" dirty="0" smtClean="0"/>
              <a:t>oordination</a:t>
            </a:r>
            <a:r>
              <a:rPr lang="en-GB" altLang="en-US" dirty="0" smtClean="0"/>
              <a:t> </a:t>
            </a:r>
            <a:r>
              <a:rPr lang="en-GB" altLang="en-US" dirty="0"/>
              <a:t>and </a:t>
            </a:r>
            <a:r>
              <a:rPr lang="en-GB" altLang="en-US" b="1" dirty="0"/>
              <a:t>convening</a:t>
            </a:r>
            <a:r>
              <a:rPr lang="en-GB" altLang="en-US" dirty="0"/>
              <a:t> </a:t>
            </a:r>
            <a:r>
              <a:rPr lang="en-GB" altLang="en-US" dirty="0" smtClean="0"/>
              <a:t>role</a:t>
            </a:r>
          </a:p>
          <a:p>
            <a:pPr marL="285750" indent="-285750">
              <a:buFont typeface="Arial" panose="020B0604020202020204" pitchFamily="34" charset="0"/>
              <a:buChar char="•"/>
            </a:pPr>
            <a:r>
              <a:rPr lang="en-GB" altLang="en-US" dirty="0" smtClean="0"/>
              <a:t>Promoting </a:t>
            </a:r>
            <a:r>
              <a:rPr lang="en-GB" altLang="en-US" dirty="0"/>
              <a:t>and supporting </a:t>
            </a:r>
            <a:r>
              <a:rPr lang="en-GB" altLang="en-US" b="1" dirty="0"/>
              <a:t>dialogue</a:t>
            </a:r>
            <a:r>
              <a:rPr lang="en-GB" altLang="en-US" dirty="0"/>
              <a:t> on potentially </a:t>
            </a:r>
            <a:r>
              <a:rPr lang="en-GB" altLang="en-US" b="1" dirty="0"/>
              <a:t>sensitive issues</a:t>
            </a:r>
            <a:r>
              <a:rPr lang="en-GB" altLang="en-US" dirty="0"/>
              <a:t>, </a:t>
            </a:r>
            <a:endParaRPr lang="en-GB" altLang="en-US" dirty="0" smtClean="0"/>
          </a:p>
          <a:p>
            <a:pPr marL="285750" indent="-285750">
              <a:buFont typeface="Arial" panose="020B0604020202020204" pitchFamily="34" charset="0"/>
              <a:buChar char="•"/>
            </a:pPr>
            <a:r>
              <a:rPr lang="en-GB" altLang="en-US" dirty="0"/>
              <a:t>A</a:t>
            </a:r>
            <a:r>
              <a:rPr lang="en-GB" altLang="en-US" dirty="0" smtClean="0"/>
              <a:t>cting </a:t>
            </a:r>
            <a:r>
              <a:rPr lang="en-GB" altLang="en-US" dirty="0"/>
              <a:t>as a </a:t>
            </a:r>
            <a:r>
              <a:rPr lang="en-GB" altLang="en-US" dirty="0" smtClean="0"/>
              <a:t>bridge/broker </a:t>
            </a:r>
            <a:r>
              <a:rPr lang="en-GB" altLang="en-US" dirty="0"/>
              <a:t>to </a:t>
            </a:r>
            <a:r>
              <a:rPr lang="en-GB" altLang="en-US" dirty="0" smtClean="0"/>
              <a:t>facilitate government dialogue with women’s civil society groups.   </a:t>
            </a:r>
            <a:endParaRPr lang="en-GB" altLang="en-US" dirty="0"/>
          </a:p>
          <a:p>
            <a:pPr marL="285750" indent="-285750">
              <a:buFont typeface="Arial" panose="020B0604020202020204" pitchFamily="34" charset="0"/>
              <a:buChar char="•"/>
            </a:pPr>
            <a:r>
              <a:rPr lang="en-GB" altLang="en-US" dirty="0"/>
              <a:t>Advocating for the </a:t>
            </a:r>
            <a:r>
              <a:rPr lang="en-GB" altLang="en-US" b="1" dirty="0"/>
              <a:t>most disadvantaged </a:t>
            </a:r>
            <a:r>
              <a:rPr lang="en-GB" altLang="en-US" dirty="0"/>
              <a:t>and </a:t>
            </a:r>
            <a:r>
              <a:rPr lang="en-GB" altLang="en-US" b="1" dirty="0"/>
              <a:t>vulnerable</a:t>
            </a:r>
            <a:r>
              <a:rPr lang="en-GB" altLang="en-US" dirty="0"/>
              <a:t> </a:t>
            </a:r>
            <a:r>
              <a:rPr lang="en-GB" altLang="en-US" dirty="0" smtClean="0"/>
              <a:t>women– </a:t>
            </a:r>
            <a:r>
              <a:rPr lang="en-GB" altLang="en-US" dirty="0"/>
              <a:t>those without a voice</a:t>
            </a:r>
            <a:r>
              <a:rPr lang="en-GB" altLang="en-US" dirty="0" smtClean="0"/>
              <a:t>.</a:t>
            </a:r>
          </a:p>
          <a:p>
            <a:pPr marL="285750" indent="-285750">
              <a:buFont typeface="Arial" panose="020B0604020202020204" pitchFamily="34" charset="0"/>
              <a:buChar char="•"/>
            </a:pPr>
            <a:r>
              <a:rPr lang="en-GB" altLang="en-US" dirty="0"/>
              <a:t>Provision of technical expertise and exchange of knowledge, based on </a:t>
            </a:r>
            <a:r>
              <a:rPr lang="en-GB" altLang="en-US" b="1" dirty="0"/>
              <a:t>global normative </a:t>
            </a:r>
            <a:r>
              <a:rPr lang="en-GB" altLang="en-US" b="1" dirty="0" smtClean="0"/>
              <a:t>standards, </a:t>
            </a:r>
            <a:r>
              <a:rPr lang="en-GB" altLang="en-US" dirty="0" smtClean="0"/>
              <a:t>international </a:t>
            </a:r>
            <a:r>
              <a:rPr lang="en-GB" altLang="en-US" b="1" dirty="0"/>
              <a:t>best practice</a:t>
            </a:r>
            <a:r>
              <a:rPr lang="en-GB" altLang="en-US" dirty="0"/>
              <a:t>, </a:t>
            </a:r>
            <a:r>
              <a:rPr lang="en-GB" altLang="en-US" b="1" dirty="0"/>
              <a:t>innovative</a:t>
            </a:r>
            <a:r>
              <a:rPr lang="en-GB" altLang="en-US" dirty="0"/>
              <a:t> </a:t>
            </a:r>
            <a:r>
              <a:rPr lang="en-GB" altLang="en-US" b="1" dirty="0" smtClean="0"/>
              <a:t>approaches</a:t>
            </a:r>
            <a:r>
              <a:rPr lang="en-GB" altLang="en-US" dirty="0" smtClean="0"/>
              <a:t>.</a:t>
            </a:r>
            <a:endParaRPr lang="en-GB" altLang="en-US" b="1" dirty="0"/>
          </a:p>
          <a:p>
            <a:pPr marL="285750" indent="-285750">
              <a:buFont typeface="Arial" panose="020B0604020202020204" pitchFamily="34" charset="0"/>
              <a:buChar char="•"/>
            </a:pPr>
            <a:r>
              <a:rPr lang="en-GB" altLang="en-US" dirty="0"/>
              <a:t>S</a:t>
            </a:r>
            <a:r>
              <a:rPr lang="en-GB" altLang="en-US" dirty="0" smtClean="0"/>
              <a:t>upporting </a:t>
            </a:r>
            <a:r>
              <a:rPr lang="en-GB" altLang="en-US" dirty="0"/>
              <a:t>and monitoring the </a:t>
            </a:r>
            <a:r>
              <a:rPr lang="en-GB" altLang="en-US" b="1" dirty="0"/>
              <a:t>integration</a:t>
            </a:r>
            <a:r>
              <a:rPr lang="en-GB" altLang="en-US" dirty="0"/>
              <a:t> of </a:t>
            </a:r>
            <a:r>
              <a:rPr lang="en-GB" altLang="en-US" b="1" dirty="0"/>
              <a:t>international norms </a:t>
            </a:r>
            <a:r>
              <a:rPr lang="en-GB" altLang="en-US" dirty="0"/>
              <a:t>and </a:t>
            </a:r>
            <a:r>
              <a:rPr lang="en-GB" altLang="en-US" b="1" dirty="0"/>
              <a:t>standards</a:t>
            </a:r>
            <a:r>
              <a:rPr lang="en-GB" altLang="en-US" dirty="0"/>
              <a:t> in national legislative and policy frameworks</a:t>
            </a:r>
          </a:p>
          <a:p>
            <a:pPr marL="285750" indent="-285750">
              <a:buFont typeface="Arial" panose="020B0604020202020204" pitchFamily="34" charset="0"/>
              <a:buChar char="•"/>
            </a:pPr>
            <a:r>
              <a:rPr lang="en-GB" altLang="en-US" dirty="0"/>
              <a:t>Ensuring decision-making is </a:t>
            </a:r>
            <a:r>
              <a:rPr lang="en-GB" altLang="en-US" b="1" dirty="0"/>
              <a:t>evidence-based</a:t>
            </a:r>
            <a:r>
              <a:rPr lang="en-GB" altLang="en-US" dirty="0"/>
              <a:t>, is in line with international norms and standards, and benefits </a:t>
            </a:r>
            <a:r>
              <a:rPr lang="en-GB" altLang="en-US" dirty="0" smtClean="0"/>
              <a:t>women, men, girls and boys.</a:t>
            </a:r>
            <a:endParaRPr lang="en-GB" altLang="en-US" dirty="0"/>
          </a:p>
          <a:p>
            <a:pPr marL="0" indent="0"/>
            <a:endParaRPr lang="en-GB" altLang="en-US" dirty="0"/>
          </a:p>
          <a:p>
            <a:pPr marL="0" indent="0"/>
            <a:r>
              <a:rPr lang="en-GB" altLang="en-US" dirty="0" smtClean="0"/>
              <a:t>Critical to be able to articulate comparative advantage in country context and vis a vis other partners, including through stakeholder mapping/perception research.</a:t>
            </a:r>
            <a:endParaRPr lang="en-GB" altLang="en-US" dirty="0"/>
          </a:p>
          <a:p>
            <a:endParaRPr lang="en-US" dirty="0" smtClean="0"/>
          </a:p>
          <a:p>
            <a:endParaRPr lang="en-US" dirty="0"/>
          </a:p>
        </p:txBody>
      </p:sp>
    </p:spTree>
    <p:extLst>
      <p:ext uri="{BB962C8B-B14F-4D97-AF65-F5344CB8AC3E}">
        <p14:creationId xmlns:p14="http://schemas.microsoft.com/office/powerpoint/2010/main" val="38012253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Entry Points</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71459959"/>
              </p:ext>
            </p:extLst>
          </p:nvPr>
        </p:nvGraphicFramePr>
        <p:xfrm>
          <a:off x="899592" y="1484784"/>
          <a:ext cx="7772400" cy="3992880"/>
        </p:xfrm>
        <a:graphic>
          <a:graphicData uri="http://schemas.openxmlformats.org/drawingml/2006/table">
            <a:tbl>
              <a:tblPr>
                <a:tableStyleId>{69CF1AB2-1976-4502-BF36-3FF5EA218861}</a:tableStyleId>
              </a:tblPr>
              <a:tblGrid>
                <a:gridCol w="2306848"/>
                <a:gridCol w="5465552"/>
              </a:tblGrid>
              <a:tr h="0">
                <a:tc>
                  <a:txBody>
                    <a:bodyPr/>
                    <a:lstStyle/>
                    <a:p>
                      <a:pPr marL="0" marR="0" algn="ctr">
                        <a:spcBef>
                          <a:spcPts val="0"/>
                        </a:spcBef>
                        <a:spcAft>
                          <a:spcPts val="0"/>
                        </a:spcAft>
                      </a:pPr>
                      <a:r>
                        <a:rPr lang="es-ES" sz="1000" b="1" dirty="0" err="1">
                          <a:effectLst/>
                        </a:rPr>
                        <a:t>Steps</a:t>
                      </a:r>
                      <a:r>
                        <a:rPr lang="es-ES" sz="1000" b="1" dirty="0">
                          <a:effectLst/>
                        </a:rPr>
                        <a:t> in </a:t>
                      </a:r>
                      <a:r>
                        <a:rPr lang="es-ES" sz="1000" b="1" dirty="0" smtClean="0">
                          <a:effectLst/>
                        </a:rPr>
                        <a:t>CCA</a:t>
                      </a:r>
                      <a:endParaRPr lang="en-US" sz="1200" b="1" dirty="0">
                        <a:effectLst/>
                        <a:latin typeface="Times New Roman"/>
                        <a:ea typeface="Times New Roman"/>
                      </a:endParaRPr>
                    </a:p>
                  </a:txBody>
                  <a:tcPr marL="68580" marR="68580" marT="0" marB="0"/>
                </a:tc>
                <a:tc>
                  <a:txBody>
                    <a:bodyPr/>
                    <a:lstStyle/>
                    <a:p>
                      <a:pPr marL="0" marR="0" algn="ctr">
                        <a:spcBef>
                          <a:spcPts val="0"/>
                        </a:spcBef>
                        <a:spcAft>
                          <a:spcPts val="0"/>
                        </a:spcAft>
                      </a:pPr>
                      <a:r>
                        <a:rPr lang="es-ES" sz="1000" b="1" dirty="0" err="1" smtClean="0">
                          <a:effectLst/>
                        </a:rPr>
                        <a:t>Entry</a:t>
                      </a:r>
                      <a:r>
                        <a:rPr lang="es-ES" sz="1000" b="1" dirty="0" smtClean="0">
                          <a:effectLst/>
                        </a:rPr>
                        <a:t> </a:t>
                      </a:r>
                      <a:r>
                        <a:rPr lang="es-ES" sz="1000" b="1" dirty="0" err="1" smtClean="0">
                          <a:effectLst/>
                        </a:rPr>
                        <a:t>Points</a:t>
                      </a:r>
                      <a:endParaRPr lang="en-US" sz="1200" b="1" dirty="0">
                        <a:effectLst/>
                        <a:latin typeface="Times New Roman"/>
                        <a:ea typeface="Times New Roman"/>
                      </a:endParaRPr>
                    </a:p>
                  </a:txBody>
                  <a:tcPr marL="68580" marR="68580" marT="0" marB="0"/>
                </a:tc>
              </a:tr>
              <a:tr h="0">
                <a:tc gridSpan="2">
                  <a:txBody>
                    <a:bodyPr/>
                    <a:lstStyle/>
                    <a:p>
                      <a:pPr marL="0" marR="0" algn="ctr">
                        <a:spcBef>
                          <a:spcPts val="0"/>
                        </a:spcBef>
                        <a:spcAft>
                          <a:spcPts val="0"/>
                        </a:spcAft>
                      </a:pPr>
                      <a:endParaRPr lang="en-US" sz="1200" dirty="0">
                        <a:effectLst/>
                        <a:latin typeface="Times New Roman"/>
                        <a:ea typeface="Times New Roman"/>
                      </a:endParaRPr>
                    </a:p>
                  </a:txBody>
                  <a:tcPr marL="68580" marR="68580" marT="0" marB="0"/>
                </a:tc>
                <a:tc hMerge="1">
                  <a:txBody>
                    <a:bodyPr/>
                    <a:lstStyle/>
                    <a:p>
                      <a:endParaRPr lang="en-US"/>
                    </a:p>
                  </a:txBody>
                  <a:tcPr/>
                </a:tc>
              </a:tr>
              <a:tr h="0">
                <a:tc>
                  <a:txBody>
                    <a:bodyPr/>
                    <a:lstStyle/>
                    <a:p>
                      <a:pPr marL="0" marR="0">
                        <a:spcBef>
                          <a:spcPts val="0"/>
                        </a:spcBef>
                        <a:spcAft>
                          <a:spcPts val="0"/>
                        </a:spcAft>
                      </a:pPr>
                      <a:r>
                        <a:rPr lang="en-US" sz="1000">
                          <a:effectLst/>
                        </a:rPr>
                        <a:t>a. Preparing the first draft of the CCA</a:t>
                      </a:r>
                      <a:endParaRPr lang="en-US" sz="1200">
                        <a:effectLst/>
                        <a:latin typeface="Times New Roman"/>
                        <a:ea typeface="Times New Roman"/>
                      </a:endParaRPr>
                    </a:p>
                  </a:txBody>
                  <a:tcPr marL="68580" marR="68580" marT="0" marB="0"/>
                </a:tc>
                <a:tc>
                  <a:txBody>
                    <a:bodyPr/>
                    <a:lstStyle/>
                    <a:p>
                      <a:pPr marL="342900" marR="0" lvl="0" indent="-342900">
                        <a:spcBef>
                          <a:spcPts val="0"/>
                        </a:spcBef>
                        <a:spcAft>
                          <a:spcPts val="0"/>
                        </a:spcAft>
                        <a:buFont typeface="Symbol"/>
                        <a:buChar char=""/>
                        <a:tabLst>
                          <a:tab pos="274320" algn="l"/>
                        </a:tabLst>
                      </a:pPr>
                      <a:r>
                        <a:rPr lang="en-US" sz="1000">
                          <a:effectLst/>
                        </a:rPr>
                        <a:t>Identify, provide and advocate for inclusion of data disaggregated by sex for all priority issues identified in the CCA.</a:t>
                      </a:r>
                      <a:endParaRPr lang="en-US" sz="1200">
                        <a:effectLst/>
                      </a:endParaRPr>
                    </a:p>
                    <a:p>
                      <a:pPr marL="342900" marR="0" lvl="0" indent="-342900">
                        <a:spcBef>
                          <a:spcPts val="0"/>
                        </a:spcBef>
                        <a:spcAft>
                          <a:spcPts val="0"/>
                        </a:spcAft>
                        <a:buFont typeface="Symbol"/>
                        <a:buChar char=""/>
                        <a:tabLst>
                          <a:tab pos="274320" algn="l"/>
                        </a:tabLst>
                      </a:pPr>
                      <a:r>
                        <a:rPr lang="en-US" sz="1000">
                          <a:effectLst/>
                        </a:rPr>
                        <a:t>Ensure the analysis in the CCA reflects the different ways that men and women experience and can influence major issues.</a:t>
                      </a:r>
                      <a:endParaRPr lang="en-US" sz="1200">
                        <a:effectLst/>
                      </a:endParaRPr>
                    </a:p>
                    <a:p>
                      <a:pPr marL="342900" marR="0" lvl="0" indent="-342900">
                        <a:spcBef>
                          <a:spcPts val="0"/>
                        </a:spcBef>
                        <a:spcAft>
                          <a:spcPts val="0"/>
                        </a:spcAft>
                        <a:buFont typeface="Symbol"/>
                        <a:buChar char=""/>
                        <a:tabLst>
                          <a:tab pos="274320" algn="l"/>
                        </a:tabLst>
                      </a:pPr>
                      <a:r>
                        <a:rPr lang="en-US" sz="1000">
                          <a:effectLst/>
                        </a:rPr>
                        <a:t>Use information from most recent CEDAW reports (government and shadow reports) or government-completed questionnaires from the 10-year review of the Beijing Platform for Action.</a:t>
                      </a:r>
                      <a:endParaRPr lang="en-US" sz="1200">
                        <a:effectLst/>
                      </a:endParaRPr>
                    </a:p>
                    <a:p>
                      <a:pPr marL="342900" marR="0" lvl="0" indent="-342900">
                        <a:spcBef>
                          <a:spcPts val="0"/>
                        </a:spcBef>
                        <a:spcAft>
                          <a:spcPts val="0"/>
                        </a:spcAft>
                        <a:buFont typeface="Symbol"/>
                        <a:buChar char=""/>
                        <a:tabLst>
                          <a:tab pos="274320" algn="l"/>
                        </a:tabLst>
                      </a:pPr>
                      <a:r>
                        <a:rPr lang="en-US" sz="1000">
                          <a:effectLst/>
                        </a:rPr>
                        <a:t>Determine from relevant government and civil society partners whether reports are currently being generated for upcoming CEDAW sessions and draw on work in progress (periodic reports are due every four years).</a:t>
                      </a:r>
                      <a:endParaRPr lang="en-US" sz="1200">
                        <a:effectLst/>
                      </a:endParaRPr>
                    </a:p>
                    <a:p>
                      <a:pPr marL="342900" marR="0" lvl="0" indent="-342900">
                        <a:spcBef>
                          <a:spcPts val="0"/>
                        </a:spcBef>
                        <a:spcAft>
                          <a:spcPts val="0"/>
                        </a:spcAft>
                        <a:buFont typeface="Symbol"/>
                        <a:buChar char=""/>
                        <a:tabLst>
                          <a:tab pos="274320" algn="l"/>
                        </a:tabLst>
                      </a:pPr>
                      <a:r>
                        <a:rPr lang="en-US" sz="1000">
                          <a:effectLst/>
                        </a:rPr>
                        <a:t>Ask gender equality and women’s human rights experts to read draft versions of the full CCA and provide feedback.</a:t>
                      </a:r>
                      <a:endParaRPr lang="en-US" sz="1200">
                        <a:effectLst/>
                        <a:latin typeface="Times New Roman"/>
                        <a:ea typeface="Times New Roman"/>
                      </a:endParaRPr>
                    </a:p>
                  </a:txBody>
                  <a:tcPr marL="68580" marR="68580" marT="0" marB="0"/>
                </a:tc>
              </a:tr>
              <a:tr h="0">
                <a:tc>
                  <a:txBody>
                    <a:bodyPr/>
                    <a:lstStyle/>
                    <a:p>
                      <a:pPr marL="0" marR="0">
                        <a:spcBef>
                          <a:spcPts val="0"/>
                        </a:spcBef>
                        <a:spcAft>
                          <a:spcPts val="0"/>
                        </a:spcAft>
                      </a:pPr>
                      <a:r>
                        <a:rPr lang="en-US" sz="1000">
                          <a:effectLst/>
                        </a:rPr>
                        <a:t>b. Ensuring quality check of the CCA by independent readers  </a:t>
                      </a:r>
                      <a:endParaRPr lang="en-US" sz="1200">
                        <a:effectLst/>
                        <a:latin typeface="Times New Roman"/>
                        <a:ea typeface="Times New Roman"/>
                      </a:endParaRPr>
                    </a:p>
                  </a:txBody>
                  <a:tcPr marL="68580" marR="68580" marT="0" marB="0"/>
                </a:tc>
                <a:tc>
                  <a:txBody>
                    <a:bodyPr/>
                    <a:lstStyle/>
                    <a:p>
                      <a:pPr marL="342900" marR="0" lvl="0" indent="-342900">
                        <a:spcBef>
                          <a:spcPts val="0"/>
                        </a:spcBef>
                        <a:spcAft>
                          <a:spcPts val="0"/>
                        </a:spcAft>
                        <a:buFont typeface="Symbol"/>
                        <a:buChar char=""/>
                        <a:tabLst>
                          <a:tab pos="274320" algn="l"/>
                        </a:tabLst>
                      </a:pPr>
                      <a:r>
                        <a:rPr lang="en-US" sz="1000">
                          <a:effectLst/>
                        </a:rPr>
                        <a:t>Check to ensure that individuals with experience in gender equality and women’s human rights are among the members of the readers group.</a:t>
                      </a:r>
                      <a:endParaRPr lang="en-US" sz="1200">
                        <a:effectLst/>
                      </a:endParaRPr>
                    </a:p>
                    <a:p>
                      <a:pPr marL="342900" marR="0" lvl="0" indent="-342900">
                        <a:spcBef>
                          <a:spcPts val="0"/>
                        </a:spcBef>
                        <a:spcAft>
                          <a:spcPts val="0"/>
                        </a:spcAft>
                        <a:buFont typeface="Symbol"/>
                        <a:buChar char=""/>
                        <a:tabLst>
                          <a:tab pos="274320" algn="l"/>
                        </a:tabLst>
                      </a:pPr>
                      <a:r>
                        <a:rPr lang="en-US" sz="1000">
                          <a:effectLst/>
                        </a:rPr>
                        <a:t>Check that representatives of NGOs submitting shadow reports and government sectors engaged in generating state party reports for CEDAW are also members of the readers group.</a:t>
                      </a:r>
                      <a:endParaRPr lang="en-US" sz="1200">
                        <a:effectLst/>
                      </a:endParaRPr>
                    </a:p>
                    <a:p>
                      <a:pPr marL="342900" marR="0" lvl="0" indent="-342900">
                        <a:spcBef>
                          <a:spcPts val="0"/>
                        </a:spcBef>
                        <a:spcAft>
                          <a:spcPts val="0"/>
                        </a:spcAft>
                        <a:buFont typeface="Symbol"/>
                        <a:buChar char=""/>
                        <a:tabLst>
                          <a:tab pos="274320" algn="l"/>
                        </a:tabLst>
                      </a:pPr>
                      <a:r>
                        <a:rPr lang="en-US" sz="1000">
                          <a:effectLst/>
                        </a:rPr>
                        <a:t>If not in each case, advocate for their inclusion.</a:t>
                      </a:r>
                      <a:endParaRPr lang="en-US" sz="1200">
                        <a:effectLst/>
                        <a:latin typeface="Times New Roman"/>
                        <a:ea typeface="Times New Roman"/>
                      </a:endParaRPr>
                    </a:p>
                  </a:txBody>
                  <a:tcPr marL="68580" marR="68580" marT="0" marB="0"/>
                </a:tc>
              </a:tr>
              <a:tr h="0">
                <a:tc>
                  <a:txBody>
                    <a:bodyPr/>
                    <a:lstStyle/>
                    <a:p>
                      <a:pPr marL="0" marR="0">
                        <a:spcBef>
                          <a:spcPts val="0"/>
                        </a:spcBef>
                        <a:spcAft>
                          <a:spcPts val="0"/>
                        </a:spcAft>
                      </a:pPr>
                      <a:r>
                        <a:rPr lang="es-ES" sz="1000">
                          <a:effectLst/>
                        </a:rPr>
                        <a:t>c. Finalizing the CCA</a:t>
                      </a:r>
                      <a:endParaRPr lang="en-US" sz="1200">
                        <a:effectLst/>
                        <a:latin typeface="Times New Roman"/>
                        <a:ea typeface="Times New Roman"/>
                      </a:endParaRPr>
                    </a:p>
                  </a:txBody>
                  <a:tcPr marL="68580" marR="68580" marT="0" marB="0"/>
                </a:tc>
                <a:tc>
                  <a:txBody>
                    <a:bodyPr/>
                    <a:lstStyle/>
                    <a:p>
                      <a:pPr marL="342900" marR="0" lvl="0" indent="-342900">
                        <a:spcBef>
                          <a:spcPts val="0"/>
                        </a:spcBef>
                        <a:spcAft>
                          <a:spcPts val="0"/>
                        </a:spcAft>
                        <a:buFont typeface="Symbol"/>
                        <a:buChar char=""/>
                        <a:tabLst>
                          <a:tab pos="274320" algn="l"/>
                        </a:tabLst>
                      </a:pPr>
                      <a:r>
                        <a:rPr lang="en-US" sz="1000">
                          <a:effectLst/>
                        </a:rPr>
                        <a:t>As a consultation with government is often organized for this phase, ensure that representatives of the national machinery for women – as well as other national experts on gender equality programming – are part of the consultations. If a gender focal point network within government ministries exists, hold a consultation with its members.</a:t>
                      </a:r>
                      <a:endParaRPr lang="en-US" sz="1200">
                        <a:effectLst/>
                        <a:latin typeface="Times New Roman"/>
                        <a:ea typeface="Times New Roman"/>
                      </a:endParaRPr>
                    </a:p>
                  </a:txBody>
                  <a:tcPr marL="68580" marR="68580" marT="0" marB="0"/>
                </a:tc>
              </a:tr>
              <a:tr h="0">
                <a:tc>
                  <a:txBody>
                    <a:bodyPr/>
                    <a:lstStyle/>
                    <a:p>
                      <a:pPr marL="0" marR="0">
                        <a:spcBef>
                          <a:spcPts val="0"/>
                        </a:spcBef>
                        <a:spcAft>
                          <a:spcPts val="0"/>
                        </a:spcAft>
                      </a:pPr>
                      <a:r>
                        <a:rPr lang="en-US" sz="1000">
                          <a:effectLst/>
                        </a:rPr>
                        <a:t>d. Extracting lessons from the CCA </a:t>
                      </a:r>
                      <a:endParaRPr lang="en-US" sz="1200">
                        <a:effectLst/>
                        <a:latin typeface="Times New Roman"/>
                        <a:ea typeface="Times New Roman"/>
                      </a:endParaRPr>
                    </a:p>
                  </a:txBody>
                  <a:tcPr marL="68580" marR="68580" marT="0" marB="0"/>
                </a:tc>
                <a:tc>
                  <a:txBody>
                    <a:bodyPr/>
                    <a:lstStyle/>
                    <a:p>
                      <a:pPr marL="342900" marR="0" lvl="0" indent="-342900">
                        <a:spcBef>
                          <a:spcPts val="0"/>
                        </a:spcBef>
                        <a:spcAft>
                          <a:spcPts val="0"/>
                        </a:spcAft>
                        <a:buFont typeface="Symbol"/>
                        <a:buChar char=""/>
                        <a:tabLst>
                          <a:tab pos="274320" algn="l"/>
                        </a:tabLst>
                      </a:pPr>
                      <a:r>
                        <a:rPr lang="en-US" sz="1000" dirty="0">
                          <a:effectLst/>
                        </a:rPr>
                        <a:t>Use the gender analysis in the CCA to inform other reporting processes, including CEDAW reporting and MDG reporting and monitoring.</a:t>
                      </a:r>
                      <a:endParaRPr lang="en-US" sz="1200" dirty="0">
                        <a:effectLst/>
                        <a:latin typeface="Times New Roman"/>
                        <a:ea typeface="Times New Roman"/>
                      </a:endParaRPr>
                    </a:p>
                  </a:txBody>
                  <a:tcPr marL="68580" marR="68580" marT="0" marB="0"/>
                </a:tc>
              </a:tr>
            </a:tbl>
          </a:graphicData>
        </a:graphic>
      </p:graphicFrame>
      <p:sp>
        <p:nvSpPr>
          <p:cNvPr id="5" name="Rectangle 1"/>
          <p:cNvSpPr>
            <a:spLocks noChangeArrowheads="1"/>
          </p:cNvSpPr>
          <p:nvPr/>
        </p:nvSpPr>
        <p:spPr bwMode="auto">
          <a:xfrm>
            <a:off x="251521" y="5682153"/>
            <a:ext cx="842493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spcBef>
                <a:spcPct val="0"/>
              </a:spcBef>
              <a:tabLst>
                <a:tab pos="274638" algn="l"/>
              </a:tabLst>
              <a:defRPr>
                <a:solidFill>
                  <a:schemeClr val="tx1"/>
                </a:solidFill>
                <a:latin typeface="Arial" pitchFamily="34" charset="0"/>
                <a:cs typeface="Arial" pitchFamily="34" charset="0"/>
              </a:defRPr>
            </a:lvl1pPr>
            <a:lvl2pPr>
              <a:spcBef>
                <a:spcPct val="0"/>
              </a:spcBef>
              <a:tabLst>
                <a:tab pos="274638" algn="l"/>
              </a:tabLst>
              <a:defRPr>
                <a:solidFill>
                  <a:schemeClr val="tx1"/>
                </a:solidFill>
                <a:latin typeface="Arial" pitchFamily="34" charset="0"/>
                <a:cs typeface="Arial" pitchFamily="34" charset="0"/>
              </a:defRPr>
            </a:lvl2pPr>
            <a:lvl3pPr>
              <a:spcBef>
                <a:spcPct val="0"/>
              </a:spcBef>
              <a:tabLst>
                <a:tab pos="274638" algn="l"/>
              </a:tabLst>
              <a:defRPr>
                <a:solidFill>
                  <a:schemeClr val="tx1"/>
                </a:solidFill>
                <a:latin typeface="Arial" pitchFamily="34" charset="0"/>
                <a:cs typeface="Arial" pitchFamily="34" charset="0"/>
              </a:defRPr>
            </a:lvl3pPr>
            <a:lvl4pPr>
              <a:spcBef>
                <a:spcPct val="0"/>
              </a:spcBef>
              <a:tabLst>
                <a:tab pos="274638" algn="l"/>
              </a:tabLst>
              <a:defRPr>
                <a:solidFill>
                  <a:schemeClr val="tx1"/>
                </a:solidFill>
                <a:latin typeface="Arial" pitchFamily="34" charset="0"/>
                <a:cs typeface="Arial" pitchFamily="34" charset="0"/>
              </a:defRPr>
            </a:lvl4pPr>
            <a:lvl5pPr>
              <a:spcBef>
                <a:spcPct val="0"/>
              </a:spcBef>
              <a:tabLst>
                <a:tab pos="274638" algn="l"/>
              </a:tabLst>
              <a:defRPr>
                <a:solidFill>
                  <a:schemeClr val="tx1"/>
                </a:solidFill>
                <a:latin typeface="Arial" pitchFamily="34" charset="0"/>
                <a:cs typeface="Arial" pitchFamily="34" charset="0"/>
              </a:defRPr>
            </a:lvl5pPr>
            <a:lvl6pPr fontAlgn="base">
              <a:spcBef>
                <a:spcPct val="0"/>
              </a:spcBef>
              <a:spcAft>
                <a:spcPct val="0"/>
              </a:spcAft>
              <a:tabLst>
                <a:tab pos="274638" algn="l"/>
              </a:tabLst>
              <a:defRPr>
                <a:solidFill>
                  <a:schemeClr val="tx1"/>
                </a:solidFill>
                <a:latin typeface="Arial" pitchFamily="34" charset="0"/>
                <a:cs typeface="Arial" pitchFamily="34" charset="0"/>
              </a:defRPr>
            </a:lvl6pPr>
            <a:lvl7pPr fontAlgn="base">
              <a:spcBef>
                <a:spcPct val="0"/>
              </a:spcBef>
              <a:spcAft>
                <a:spcPct val="0"/>
              </a:spcAft>
              <a:tabLst>
                <a:tab pos="274638" algn="l"/>
              </a:tabLst>
              <a:defRPr>
                <a:solidFill>
                  <a:schemeClr val="tx1"/>
                </a:solidFill>
                <a:latin typeface="Arial" pitchFamily="34" charset="0"/>
                <a:cs typeface="Arial" pitchFamily="34" charset="0"/>
              </a:defRPr>
            </a:lvl7pPr>
            <a:lvl8pPr fontAlgn="base">
              <a:spcBef>
                <a:spcPct val="0"/>
              </a:spcBef>
              <a:spcAft>
                <a:spcPct val="0"/>
              </a:spcAft>
              <a:tabLst>
                <a:tab pos="274638" algn="l"/>
              </a:tabLst>
              <a:defRPr>
                <a:solidFill>
                  <a:schemeClr val="tx1"/>
                </a:solidFill>
                <a:latin typeface="Arial" pitchFamily="34" charset="0"/>
                <a:cs typeface="Arial" pitchFamily="34" charset="0"/>
              </a:defRPr>
            </a:lvl8pPr>
            <a:lvl9pPr fontAlgn="base">
              <a:spcBef>
                <a:spcPct val="0"/>
              </a:spcBef>
              <a:spcAft>
                <a:spcPct val="0"/>
              </a:spcAft>
              <a:tabLst>
                <a:tab pos="274638" algn="l"/>
              </a:tabLst>
              <a:defRPr>
                <a:solidFill>
                  <a:schemeClr val="tx1"/>
                </a:solidFill>
                <a:latin typeface="Arial" pitchFamily="34" charset="0"/>
                <a:cs typeface="Arial"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74638" algn="l"/>
              </a:tabLst>
            </a:pPr>
            <a:r>
              <a:rPr kumimoji="0" lang="en-US" alt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Source: </a:t>
            </a:r>
            <a:r>
              <a:rPr kumimoji="0" lang="en-US" altLang="en-US" sz="1000" b="0"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Resource Guide for Gender Theme Groups</a:t>
            </a:r>
            <a:r>
              <a:rPr kumimoji="0" lang="en-US" altLang="en-US" sz="1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alt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2005.</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9159972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smtClean="0"/>
              <a:t>Issues to consider</a:t>
            </a:r>
            <a:endParaRPr lang="it-IT" b="1" dirty="0"/>
          </a:p>
        </p:txBody>
      </p:sp>
      <p:sp>
        <p:nvSpPr>
          <p:cNvPr id="3" name="Segnaposto contenuto 2"/>
          <p:cNvSpPr>
            <a:spLocks noGrp="1"/>
          </p:cNvSpPr>
          <p:nvPr>
            <p:ph idx="1"/>
          </p:nvPr>
        </p:nvSpPr>
        <p:spPr/>
        <p:txBody>
          <a:bodyPr/>
          <a:lstStyle/>
          <a:p>
            <a:pPr>
              <a:buFont typeface="Arial" panose="020B0604020202020204" pitchFamily="34" charset="0"/>
              <a:buChar char="•"/>
            </a:pPr>
            <a:r>
              <a:rPr lang="it-IT" sz="1600" dirty="0" smtClean="0"/>
              <a:t>Need – </a:t>
            </a:r>
            <a:r>
              <a:rPr lang="it-IT" sz="1600" dirty="0"/>
              <a:t>is the UNCT using existing material, working with government, supplementing government or doing a full CCA? Can gender be fully integrated into this analysis or will you need to undertake separate </a:t>
            </a:r>
            <a:r>
              <a:rPr lang="it-IT" sz="1600" dirty="0" smtClean="0"/>
              <a:t>or supplementary work?</a:t>
            </a:r>
          </a:p>
          <a:p>
            <a:pPr>
              <a:buFont typeface="Arial" panose="020B0604020202020204" pitchFamily="34" charset="0"/>
              <a:buChar char="•"/>
            </a:pPr>
            <a:r>
              <a:rPr lang="it-IT" sz="1600" dirty="0" smtClean="0"/>
              <a:t>Other Programming Principles – eg is the UNCT doing a HRBA analysis as part of the country analysis – if so can gender be fully integrated or can this be done jointly?  </a:t>
            </a:r>
          </a:p>
          <a:p>
            <a:pPr>
              <a:buFont typeface="Arial" panose="020B0604020202020204" pitchFamily="34" charset="0"/>
              <a:buChar char="•"/>
            </a:pPr>
            <a:r>
              <a:rPr lang="it-IT" sz="1600" dirty="0" smtClean="0"/>
              <a:t>Timing – ideally to be useful, a gender analysis will  need to be conducted before, or alongside, the UNCT country analysis, in order to inform this.</a:t>
            </a:r>
          </a:p>
          <a:p>
            <a:pPr>
              <a:buFont typeface="Arial" panose="020B0604020202020204" pitchFamily="34" charset="0"/>
              <a:buChar char="•"/>
            </a:pPr>
            <a:r>
              <a:rPr lang="it-IT" sz="1600" dirty="0" smtClean="0"/>
              <a:t>Focus – consider what the country priorities are and what the UNCT is likely to focus on and ensure these issues are included. Often helpful to structure by theme.</a:t>
            </a:r>
          </a:p>
          <a:p>
            <a:pPr>
              <a:buFont typeface="Arial" panose="020B0604020202020204" pitchFamily="34" charset="0"/>
              <a:buChar char="•"/>
            </a:pPr>
            <a:r>
              <a:rPr lang="it-IT" sz="1600" dirty="0"/>
              <a:t>Partners – such an analysis should be done across agencies, and with government/other partners including donors.</a:t>
            </a:r>
          </a:p>
          <a:p>
            <a:pPr>
              <a:buFont typeface="Arial" panose="020B0604020202020204" pitchFamily="34" charset="0"/>
              <a:buChar char="•"/>
            </a:pPr>
            <a:r>
              <a:rPr lang="it-IT" sz="1600" dirty="0" smtClean="0"/>
              <a:t>Data – this is a good opportunity to look at what data sources are available, what is missing, and what will be needed to monitor the new UNDAF.</a:t>
            </a:r>
            <a:endParaRPr lang="it-IT" sz="1600" dirty="0"/>
          </a:p>
        </p:txBody>
      </p:sp>
    </p:spTree>
    <p:extLst>
      <p:ext uri="{BB962C8B-B14F-4D97-AF65-F5344CB8AC3E}">
        <p14:creationId xmlns:p14="http://schemas.microsoft.com/office/powerpoint/2010/main" val="4072234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is gender analysis</a:t>
            </a:r>
            <a:endParaRPr lang="en-US" b="1" dirty="0"/>
          </a:p>
        </p:txBody>
      </p:sp>
      <p:sp>
        <p:nvSpPr>
          <p:cNvPr id="3" name="Content Placeholder 2"/>
          <p:cNvSpPr>
            <a:spLocks noGrp="1"/>
          </p:cNvSpPr>
          <p:nvPr>
            <p:ph idx="1"/>
          </p:nvPr>
        </p:nvSpPr>
        <p:spPr>
          <a:xfrm>
            <a:off x="472008" y="1618456"/>
            <a:ext cx="7772400" cy="4114800"/>
          </a:xfrm>
        </p:spPr>
        <p:txBody>
          <a:bodyPr/>
          <a:lstStyle/>
          <a:p>
            <a:pPr>
              <a:lnSpc>
                <a:spcPct val="80000"/>
              </a:lnSpc>
            </a:pPr>
            <a:r>
              <a:rPr lang="en-US" altLang="en-US" sz="2000" dirty="0"/>
              <a:t>Gender analysis </a:t>
            </a:r>
            <a:r>
              <a:rPr lang="en-US" altLang="en-US" sz="2000" dirty="0" smtClean="0"/>
              <a:t>enables us to understand:</a:t>
            </a:r>
            <a:endParaRPr lang="en-US" altLang="en-US" sz="2000" dirty="0"/>
          </a:p>
          <a:p>
            <a:pPr marL="800100" lvl="1" indent="-342900">
              <a:lnSpc>
                <a:spcPct val="80000"/>
              </a:lnSpc>
              <a:buFont typeface="Arial" panose="020B0604020202020204" pitchFamily="34" charset="0"/>
              <a:buChar char="•"/>
            </a:pPr>
            <a:r>
              <a:rPr lang="en-US" altLang="en-US" sz="1800" dirty="0"/>
              <a:t>T</a:t>
            </a:r>
            <a:r>
              <a:rPr lang="en-US" altLang="en-US" sz="1800" dirty="0" smtClean="0"/>
              <a:t>he </a:t>
            </a:r>
            <a:r>
              <a:rPr lang="en-US" altLang="en-US" sz="1800" dirty="0"/>
              <a:t>different roles, experience, needs and interests of men and women</a:t>
            </a:r>
          </a:p>
          <a:p>
            <a:pPr marL="800100" lvl="1" indent="-342900">
              <a:lnSpc>
                <a:spcPct val="80000"/>
              </a:lnSpc>
              <a:buFont typeface="Arial" panose="020B0604020202020204" pitchFamily="34" charset="0"/>
              <a:buChar char="•"/>
            </a:pPr>
            <a:r>
              <a:rPr lang="en-US" altLang="en-US" sz="1800" dirty="0"/>
              <a:t>The constraints and barriers they face</a:t>
            </a:r>
          </a:p>
          <a:p>
            <a:pPr marL="800100" lvl="1" indent="-342900">
              <a:lnSpc>
                <a:spcPct val="80000"/>
              </a:lnSpc>
              <a:buFont typeface="Arial" panose="020B0604020202020204" pitchFamily="34" charset="0"/>
              <a:buChar char="•"/>
            </a:pPr>
            <a:r>
              <a:rPr lang="en-US" altLang="en-US" sz="1800" dirty="0"/>
              <a:t>How policy and programme interventions impact on men and women because of these differences</a:t>
            </a:r>
          </a:p>
          <a:p>
            <a:pPr>
              <a:lnSpc>
                <a:spcPct val="80000"/>
              </a:lnSpc>
            </a:pPr>
            <a:r>
              <a:rPr lang="en-US" altLang="en-US" sz="2000" dirty="0"/>
              <a:t>In order to:</a:t>
            </a:r>
          </a:p>
          <a:p>
            <a:pPr marL="800100" lvl="1" indent="-342900">
              <a:lnSpc>
                <a:spcPct val="80000"/>
              </a:lnSpc>
              <a:buFont typeface="Arial" panose="020B0604020202020204" pitchFamily="34" charset="0"/>
              <a:buChar char="•"/>
            </a:pPr>
            <a:r>
              <a:rPr lang="en-US" altLang="en-US" sz="1800" dirty="0" smtClean="0"/>
              <a:t>Better </a:t>
            </a:r>
            <a:r>
              <a:rPr lang="en-US" altLang="en-US" sz="1800" dirty="0"/>
              <a:t>i</a:t>
            </a:r>
            <a:r>
              <a:rPr lang="en-US" altLang="en-US" sz="1800" dirty="0" smtClean="0"/>
              <a:t>nform </a:t>
            </a:r>
            <a:r>
              <a:rPr lang="en-US" altLang="en-US" sz="1800" dirty="0"/>
              <a:t>design and delivery of policy and programmes </a:t>
            </a:r>
            <a:r>
              <a:rPr lang="en-US" altLang="en-US" sz="1800" dirty="0" smtClean="0"/>
              <a:t>that meet </a:t>
            </a:r>
            <a:r>
              <a:rPr lang="en-US" altLang="en-US" sz="1800" dirty="0"/>
              <a:t>the needs of all </a:t>
            </a:r>
            <a:r>
              <a:rPr lang="en-US" altLang="en-US" sz="1800" dirty="0" smtClean="0"/>
              <a:t>people/target audiences </a:t>
            </a:r>
            <a:endParaRPr lang="en-US" altLang="en-US" sz="1800" dirty="0"/>
          </a:p>
          <a:p>
            <a:pPr marL="800100" lvl="1" indent="-342900">
              <a:lnSpc>
                <a:spcPct val="80000"/>
              </a:lnSpc>
              <a:buFont typeface="Arial" panose="020B0604020202020204" pitchFamily="34" charset="0"/>
              <a:buChar char="•"/>
            </a:pPr>
            <a:r>
              <a:rPr lang="en-US" altLang="en-US" sz="1800" dirty="0"/>
              <a:t>Promote equal participation in and benefits from policies and programmes</a:t>
            </a:r>
          </a:p>
          <a:p>
            <a:pPr>
              <a:lnSpc>
                <a:spcPct val="80000"/>
              </a:lnSpc>
            </a:pPr>
            <a:r>
              <a:rPr lang="en-US" altLang="en-US" sz="2000" dirty="0"/>
              <a:t>And, at a broader level </a:t>
            </a:r>
            <a:r>
              <a:rPr lang="en-US" altLang="en-US" sz="2000" dirty="0" smtClean="0"/>
              <a:t>to:</a:t>
            </a:r>
            <a:endParaRPr lang="en-US" altLang="en-US" sz="2000" dirty="0"/>
          </a:p>
          <a:p>
            <a:pPr marL="800100" lvl="1" indent="-342900">
              <a:lnSpc>
                <a:spcPct val="80000"/>
              </a:lnSpc>
              <a:buFont typeface="Arial" panose="020B0604020202020204" pitchFamily="34" charset="0"/>
              <a:buChar char="•"/>
            </a:pPr>
            <a:r>
              <a:rPr lang="en-US" altLang="en-US" sz="1800" dirty="0" smtClean="0"/>
              <a:t>Address and ultimately eliminate discrimination </a:t>
            </a:r>
            <a:r>
              <a:rPr lang="en-US" altLang="en-US" sz="1800" dirty="0"/>
              <a:t>and </a:t>
            </a:r>
            <a:r>
              <a:rPr lang="en-US" altLang="en-US" sz="1800" dirty="0" smtClean="0"/>
              <a:t>unequal power relations</a:t>
            </a:r>
            <a:endParaRPr lang="en-US" altLang="en-US" sz="1800" dirty="0"/>
          </a:p>
          <a:p>
            <a:pPr marL="800100" lvl="1" indent="-342900">
              <a:lnSpc>
                <a:spcPct val="80000"/>
              </a:lnSpc>
              <a:buFont typeface="Arial" panose="020B0604020202020204" pitchFamily="34" charset="0"/>
              <a:buChar char="•"/>
            </a:pPr>
            <a:r>
              <a:rPr lang="en-US" altLang="en-US" sz="1800" dirty="0" smtClean="0"/>
              <a:t>Promote substantive equality</a:t>
            </a:r>
            <a:endParaRPr lang="en-US" altLang="en-US" sz="1800" dirty="0"/>
          </a:p>
          <a:p>
            <a:pPr marL="800100" lvl="1" indent="-342900">
              <a:lnSpc>
                <a:spcPct val="80000"/>
              </a:lnSpc>
              <a:buFont typeface="Arial" panose="020B0604020202020204" pitchFamily="34" charset="0"/>
              <a:buChar char="•"/>
            </a:pPr>
            <a:r>
              <a:rPr lang="en-US" altLang="en-US" sz="1800" dirty="0"/>
              <a:t>Enable individuals to </a:t>
            </a:r>
            <a:r>
              <a:rPr lang="en-US" altLang="en-US" sz="1800" dirty="0" smtClean="0"/>
              <a:t>realize and maximise </a:t>
            </a:r>
            <a:r>
              <a:rPr lang="en-US" altLang="en-US" sz="1800" dirty="0"/>
              <a:t>their capabilities and choices</a:t>
            </a:r>
          </a:p>
          <a:p>
            <a:endParaRPr lang="en-US" sz="1200" dirty="0"/>
          </a:p>
        </p:txBody>
      </p:sp>
    </p:spTree>
    <p:extLst>
      <p:ext uri="{BB962C8B-B14F-4D97-AF65-F5344CB8AC3E}">
        <p14:creationId xmlns:p14="http://schemas.microsoft.com/office/powerpoint/2010/main" val="18911576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Resources and Further Reading</a:t>
            </a:r>
            <a:endParaRPr lang="en-US" b="1" dirty="0"/>
          </a:p>
        </p:txBody>
      </p:sp>
      <p:sp>
        <p:nvSpPr>
          <p:cNvPr id="3" name="Content Placeholder 2"/>
          <p:cNvSpPr>
            <a:spLocks noGrp="1"/>
          </p:cNvSpPr>
          <p:nvPr>
            <p:ph idx="1"/>
          </p:nvPr>
        </p:nvSpPr>
        <p:spPr>
          <a:xfrm>
            <a:off x="431800" y="1402432"/>
            <a:ext cx="7772400" cy="4114800"/>
          </a:xfrm>
        </p:spPr>
        <p:txBody>
          <a:bodyPr/>
          <a:lstStyle/>
          <a:p>
            <a:r>
              <a:rPr lang="en-US" dirty="0" smtClean="0"/>
              <a:t>Gender Analysis</a:t>
            </a:r>
          </a:p>
          <a:p>
            <a:r>
              <a:rPr lang="en-US" u="sng" dirty="0">
                <a:hlinkClick r:id="rId2"/>
              </a:rPr>
              <a:t>http://</a:t>
            </a:r>
            <a:r>
              <a:rPr lang="en-US" u="sng" dirty="0" smtClean="0">
                <a:hlinkClick r:id="rId2"/>
              </a:rPr>
              <a:t>www.undp.org/content/dam/undp/library/gender/Institutional%20Development/TLGEN1.6%20UNDP%20GenderAnalysis%20toolkit.pdf</a:t>
            </a:r>
            <a:endParaRPr lang="en-US" dirty="0" smtClean="0"/>
          </a:p>
          <a:p>
            <a:r>
              <a:rPr lang="en-US" dirty="0" smtClean="0"/>
              <a:t>Gender </a:t>
            </a:r>
            <a:r>
              <a:rPr lang="en-US" dirty="0"/>
              <a:t>and Conflict Analysis </a:t>
            </a:r>
            <a:r>
              <a:rPr lang="en-US" u="sng" dirty="0">
                <a:hlinkClick r:id="rId3"/>
              </a:rPr>
              <a:t>http://www.unwomen.org/~/media/Headquarters/Media/Publications/en/04AGenderandConflictAnalysis.pdf</a:t>
            </a:r>
            <a:endParaRPr lang="en-US" dirty="0"/>
          </a:p>
          <a:p>
            <a:r>
              <a:rPr lang="it-IT" dirty="0" smtClean="0"/>
              <a:t>Gender and Human Rights Monitoring</a:t>
            </a:r>
            <a:endParaRPr lang="en-US" dirty="0"/>
          </a:p>
          <a:p>
            <a:r>
              <a:rPr lang="en-US" u="sng" dirty="0">
                <a:hlinkClick r:id="rId4"/>
              </a:rPr>
              <a:t>http://www.ohchr.org/Documents/Publications/Chapter15-20pp.pdf</a:t>
            </a:r>
            <a:r>
              <a:rPr lang="en-US" dirty="0"/>
              <a:t> </a:t>
            </a:r>
            <a:endParaRPr lang="it-IT" dirty="0" smtClean="0"/>
          </a:p>
          <a:p>
            <a:r>
              <a:rPr lang="it-IT" dirty="0" smtClean="0"/>
              <a:t>Vietnam Gender Assessment</a:t>
            </a:r>
          </a:p>
          <a:p>
            <a:r>
              <a:rPr lang="it-IT" dirty="0">
                <a:hlinkClick r:id="rId5"/>
              </a:rPr>
              <a:t>http://</a:t>
            </a:r>
            <a:r>
              <a:rPr lang="it-IT" dirty="0" smtClean="0">
                <a:hlinkClick r:id="rId5"/>
              </a:rPr>
              <a:t>www-wds.worldbank.org/external/default/WDSContentServer/WDSP/IB/2011/11/14/000333038_20111114003420/Rendered/PDF/655010WP0P12270sessment.0Eng.0Final.pdf</a:t>
            </a:r>
            <a:endParaRPr lang="it-IT" dirty="0">
              <a:hlinkClick r:id="rId5"/>
            </a:endParaRPr>
          </a:p>
          <a:p>
            <a:r>
              <a:rPr lang="it-IT" u="sng" dirty="0" smtClean="0">
                <a:hlinkClick r:id="rId5"/>
              </a:rPr>
              <a:t>CEDAW Review of Laws Vietnam</a:t>
            </a:r>
            <a:endParaRPr lang="it-IT" dirty="0" smtClean="0">
              <a:hlinkClick r:id="rId5"/>
            </a:endParaRPr>
          </a:p>
          <a:p>
            <a:r>
              <a:rPr lang="en-US" dirty="0" smtClean="0"/>
              <a:t>Cambodia </a:t>
            </a:r>
            <a:r>
              <a:rPr lang="en-US" dirty="0"/>
              <a:t>Gender Assessment 2008 </a:t>
            </a:r>
            <a:r>
              <a:rPr lang="en-US" dirty="0">
                <a:hlinkClick r:id="rId6"/>
              </a:rPr>
              <a:t>http://</a:t>
            </a:r>
            <a:r>
              <a:rPr lang="en-US" dirty="0" smtClean="0">
                <a:hlinkClick r:id="rId6"/>
              </a:rPr>
              <a:t>www.un.org.kh/index.php/component/jdownloads/finish/4-cambodia-reports/6-a-fair-share-for-women-cambodian-gender-assessment-2008</a:t>
            </a:r>
            <a:r>
              <a:rPr lang="en-US" dirty="0" smtClean="0"/>
              <a:t> </a:t>
            </a:r>
            <a:endParaRPr lang="en-US" dirty="0"/>
          </a:p>
          <a:p>
            <a:r>
              <a:rPr lang="en-US" dirty="0" smtClean="0"/>
              <a:t>CEDAW </a:t>
            </a:r>
            <a:r>
              <a:rPr lang="en-US" dirty="0"/>
              <a:t>AND THE </a:t>
            </a:r>
            <a:r>
              <a:rPr lang="en-US" dirty="0" smtClean="0"/>
              <a:t>LAW: A </a:t>
            </a:r>
            <a:r>
              <a:rPr lang="en-US" dirty="0"/>
              <a:t>Gendered and Rights-Based </a:t>
            </a:r>
            <a:r>
              <a:rPr lang="en-US" dirty="0" smtClean="0"/>
              <a:t>Review of </a:t>
            </a:r>
            <a:r>
              <a:rPr lang="en-US" dirty="0"/>
              <a:t>Vietnamese Legal </a:t>
            </a:r>
            <a:r>
              <a:rPr lang="en-US" dirty="0" smtClean="0"/>
              <a:t>Documents through </a:t>
            </a:r>
            <a:r>
              <a:rPr lang="en-US" dirty="0"/>
              <a:t>the Lens of </a:t>
            </a:r>
            <a:r>
              <a:rPr lang="en-US" dirty="0" smtClean="0"/>
              <a:t>CEDAW</a:t>
            </a:r>
            <a:endParaRPr lang="it-IT" dirty="0">
              <a:hlinkClick r:id="rId5"/>
            </a:endParaRPr>
          </a:p>
          <a:p>
            <a:r>
              <a:rPr lang="it-IT" dirty="0" smtClean="0">
                <a:hlinkClick r:id="rId5"/>
              </a:rPr>
              <a:t>http</a:t>
            </a:r>
            <a:r>
              <a:rPr lang="it-IT" dirty="0">
                <a:hlinkClick r:id="rId5"/>
              </a:rPr>
              <a:t>://</a:t>
            </a:r>
            <a:r>
              <a:rPr lang="it-IT" dirty="0" smtClean="0">
                <a:hlinkClick r:id="rId5"/>
              </a:rPr>
              <a:t>cedaw-seasia.org/docs/general/CEDAWandVietnamese_Law.pdf</a:t>
            </a:r>
            <a:endParaRPr lang="it-IT" dirty="0" smtClean="0"/>
          </a:p>
          <a:p>
            <a:endParaRPr lang="it-IT" dirty="0"/>
          </a:p>
          <a:p>
            <a:endParaRPr lang="en-US" dirty="0"/>
          </a:p>
        </p:txBody>
      </p:sp>
    </p:spTree>
    <p:extLst>
      <p:ext uri="{BB962C8B-B14F-4D97-AF65-F5344CB8AC3E}">
        <p14:creationId xmlns:p14="http://schemas.microsoft.com/office/powerpoint/2010/main" val="21777164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When do we do gender analysis?</a:t>
            </a:r>
            <a:endParaRPr lang="en-US" b="1" dirty="0"/>
          </a:p>
        </p:txBody>
      </p:sp>
      <p:sp>
        <p:nvSpPr>
          <p:cNvPr id="3" name="Content Placeholder 2"/>
          <p:cNvSpPr>
            <a:spLocks noGrp="1"/>
          </p:cNvSpPr>
          <p:nvPr>
            <p:ph idx="1"/>
          </p:nvPr>
        </p:nvSpPr>
        <p:spPr/>
        <p:txBody>
          <a:bodyPr/>
          <a:lstStyle/>
          <a:p>
            <a:pPr>
              <a:lnSpc>
                <a:spcPct val="90000"/>
              </a:lnSpc>
            </a:pPr>
            <a:r>
              <a:rPr lang="en-US" altLang="en-US" sz="2000" dirty="0"/>
              <a:t>When we want to understand </a:t>
            </a:r>
          </a:p>
          <a:p>
            <a:pPr marL="800100" lvl="1" indent="-342900">
              <a:lnSpc>
                <a:spcPct val="90000"/>
              </a:lnSpc>
              <a:buFont typeface="Arial" panose="020B0604020202020204" pitchFamily="34" charset="0"/>
              <a:buChar char="•"/>
            </a:pPr>
            <a:r>
              <a:rPr lang="en-US" altLang="en-US" sz="1800" dirty="0"/>
              <a:t>Different levels of participation and involvement, eg in the labour market, community decision-making, use and control over natural resources</a:t>
            </a:r>
          </a:p>
          <a:p>
            <a:pPr marL="800100" lvl="1" indent="-342900">
              <a:lnSpc>
                <a:spcPct val="90000"/>
              </a:lnSpc>
              <a:buFont typeface="Arial" panose="020B0604020202020204" pitchFamily="34" charset="0"/>
              <a:buChar char="•"/>
            </a:pPr>
            <a:r>
              <a:rPr lang="en-US" altLang="en-US" sz="1800" dirty="0"/>
              <a:t>Different experiences of specific issues, eg poverty, migration, gang violence etc</a:t>
            </a:r>
          </a:p>
          <a:p>
            <a:pPr marL="800100" lvl="1" indent="-342900">
              <a:lnSpc>
                <a:spcPct val="90000"/>
              </a:lnSpc>
              <a:buFont typeface="Arial" panose="020B0604020202020204" pitchFamily="34" charset="0"/>
              <a:buChar char="•"/>
            </a:pPr>
            <a:r>
              <a:rPr lang="en-US" altLang="en-US" sz="1800" dirty="0"/>
              <a:t>Different outcomes from the same intervention, eg education, health services, land titling</a:t>
            </a:r>
          </a:p>
          <a:p>
            <a:pPr marL="800100" lvl="1" indent="-342900">
              <a:lnSpc>
                <a:spcPct val="90000"/>
              </a:lnSpc>
              <a:buFont typeface="Arial" panose="020B0604020202020204" pitchFamily="34" charset="0"/>
              <a:buChar char="•"/>
            </a:pPr>
            <a:r>
              <a:rPr lang="en-US" altLang="en-US" sz="1800" dirty="0"/>
              <a:t>Barriers and constraints to full participation by different groups, eg in decision-making</a:t>
            </a:r>
          </a:p>
          <a:p>
            <a:pPr marL="800100" lvl="1" indent="-342900">
              <a:lnSpc>
                <a:spcPct val="90000"/>
              </a:lnSpc>
              <a:buFont typeface="Arial" panose="020B0604020202020204" pitchFamily="34" charset="0"/>
              <a:buChar char="•"/>
            </a:pPr>
            <a:r>
              <a:rPr lang="en-US" altLang="en-US" sz="1800" dirty="0"/>
              <a:t>Specific vulnerabilities and inequalities, eg single-female headed </a:t>
            </a:r>
            <a:r>
              <a:rPr lang="en-US" altLang="en-US" sz="1800" dirty="0" smtClean="0"/>
              <a:t>households, rural women, women with disabilities etc</a:t>
            </a:r>
            <a:endParaRPr lang="en-US" altLang="en-US" sz="1800" dirty="0"/>
          </a:p>
          <a:p>
            <a:pPr marL="800100" lvl="1" indent="-342900">
              <a:lnSpc>
                <a:spcPct val="90000"/>
              </a:lnSpc>
              <a:buFont typeface="Arial" panose="020B0604020202020204" pitchFamily="34" charset="0"/>
              <a:buChar char="•"/>
            </a:pPr>
            <a:r>
              <a:rPr lang="en-US" altLang="en-US" sz="1800" dirty="0"/>
              <a:t>Cultural and social patterns of behaviour that appear to be </a:t>
            </a:r>
            <a:r>
              <a:rPr lang="en-US" altLang="en-US" sz="1800" dirty="0" smtClean="0"/>
              <a:t>directly against </a:t>
            </a:r>
            <a:r>
              <a:rPr lang="en-US" altLang="en-US" sz="1800" dirty="0"/>
              <a:t>the interests of </a:t>
            </a:r>
            <a:r>
              <a:rPr lang="en-US" altLang="en-US" sz="1800" dirty="0" smtClean="0"/>
              <a:t>certain individuals </a:t>
            </a:r>
            <a:r>
              <a:rPr lang="en-US" altLang="en-US" sz="1800" dirty="0"/>
              <a:t>and groups, eg, taking girls out of school earlier than </a:t>
            </a:r>
            <a:r>
              <a:rPr lang="en-US" altLang="en-US" sz="1800" dirty="0" smtClean="0"/>
              <a:t>boys, FGM</a:t>
            </a:r>
            <a:endParaRPr lang="en-US" altLang="en-US" sz="1800" dirty="0"/>
          </a:p>
          <a:p>
            <a:endParaRPr lang="en-US" sz="1200" dirty="0"/>
          </a:p>
        </p:txBody>
      </p:sp>
    </p:spTree>
    <p:extLst>
      <p:ext uri="{BB962C8B-B14F-4D97-AF65-F5344CB8AC3E}">
        <p14:creationId xmlns:p14="http://schemas.microsoft.com/office/powerpoint/2010/main" val="15264371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Gender Equality and Development</a:t>
            </a:r>
            <a:endParaRPr lang="en-US" b="1" dirty="0"/>
          </a:p>
        </p:txBody>
      </p:sp>
      <p:sp>
        <p:nvSpPr>
          <p:cNvPr id="3" name="Content Placeholder 2"/>
          <p:cNvSpPr>
            <a:spLocks noGrp="1"/>
          </p:cNvSpPr>
          <p:nvPr>
            <p:ph idx="1"/>
          </p:nvPr>
        </p:nvSpPr>
        <p:spPr>
          <a:xfrm>
            <a:off x="395536" y="1412776"/>
            <a:ext cx="7772400" cy="4114800"/>
          </a:xfrm>
        </p:spPr>
        <p:txBody>
          <a:bodyPr/>
          <a:lstStyle/>
          <a:p>
            <a:pPr marL="0" indent="0"/>
            <a:r>
              <a:rPr lang="en-US" altLang="en-US" sz="1200" dirty="0" smtClean="0"/>
              <a:t>There are a </a:t>
            </a:r>
            <a:r>
              <a:rPr lang="en-US" altLang="en-US" sz="1200" dirty="0" smtClean="0">
                <a:hlinkClick r:id="rId2"/>
              </a:rPr>
              <a:t>range of different frameworks </a:t>
            </a:r>
            <a:r>
              <a:rPr lang="en-US" altLang="en-US" sz="1200" dirty="0" smtClean="0"/>
              <a:t>available, but gender </a:t>
            </a:r>
            <a:r>
              <a:rPr lang="en-US" altLang="en-US" sz="1200" dirty="0"/>
              <a:t>analysis typically focuses </a:t>
            </a:r>
            <a:r>
              <a:rPr lang="en-US" altLang="en-US" sz="1200" dirty="0" smtClean="0"/>
              <a:t>on:</a:t>
            </a:r>
          </a:p>
          <a:p>
            <a:pPr marL="400050" indent="-285750">
              <a:buFont typeface="Arial" panose="020B0604020202020204" pitchFamily="34" charset="0"/>
              <a:buChar char="•"/>
            </a:pPr>
            <a:r>
              <a:rPr lang="en-US" altLang="en-US" sz="1200" dirty="0"/>
              <a:t>Roles</a:t>
            </a:r>
          </a:p>
          <a:p>
            <a:pPr marL="800100" lvl="1">
              <a:buFont typeface="Arial" panose="020B0604020202020204" pitchFamily="34" charset="0"/>
              <a:buChar char="•"/>
            </a:pPr>
            <a:r>
              <a:rPr lang="en-US" altLang="en-US" sz="1200" dirty="0" smtClean="0"/>
              <a:t>What </a:t>
            </a:r>
            <a:r>
              <a:rPr lang="en-US" altLang="en-US" sz="1200" dirty="0"/>
              <a:t>do women and men actually do?</a:t>
            </a:r>
          </a:p>
          <a:p>
            <a:pPr marL="800100" lvl="1">
              <a:buFont typeface="Arial" panose="020B0604020202020204" pitchFamily="34" charset="0"/>
              <a:buChar char="•"/>
            </a:pPr>
            <a:r>
              <a:rPr lang="en-US" altLang="en-US" sz="1200" dirty="0"/>
              <a:t>How does this change across the life </a:t>
            </a:r>
            <a:r>
              <a:rPr lang="en-US" altLang="en-US" sz="1200" dirty="0" smtClean="0"/>
              <a:t>cycle?</a:t>
            </a:r>
          </a:p>
          <a:p>
            <a:pPr marL="400050" indent="-285750">
              <a:buFont typeface="Arial" panose="020B0604020202020204" pitchFamily="34" charset="0"/>
              <a:buChar char="•"/>
            </a:pPr>
            <a:r>
              <a:rPr lang="en-US" altLang="en-US" sz="1200" dirty="0" smtClean="0"/>
              <a:t>Access </a:t>
            </a:r>
            <a:r>
              <a:rPr lang="en-US" altLang="en-US" sz="1200" dirty="0"/>
              <a:t>to and control over resources and decision-making</a:t>
            </a:r>
          </a:p>
          <a:p>
            <a:pPr marL="800100" lvl="1">
              <a:buFont typeface="Arial" panose="020B0604020202020204" pitchFamily="34" charset="0"/>
              <a:buChar char="•"/>
            </a:pPr>
            <a:r>
              <a:rPr lang="en-US" altLang="en-US" sz="1200" dirty="0"/>
              <a:t>Who controls the resources needed to generate a livelihood?</a:t>
            </a:r>
          </a:p>
          <a:p>
            <a:pPr marL="800100" lvl="1">
              <a:buFont typeface="Arial" panose="020B0604020202020204" pitchFamily="34" charset="0"/>
              <a:buChar char="•"/>
            </a:pPr>
            <a:r>
              <a:rPr lang="en-US" altLang="en-US" sz="1200" dirty="0"/>
              <a:t>Who has the final say in how resources are </a:t>
            </a:r>
            <a:r>
              <a:rPr lang="en-US" altLang="en-US" sz="1200" dirty="0" smtClean="0"/>
              <a:t>used?</a:t>
            </a:r>
          </a:p>
          <a:p>
            <a:pPr marL="400050" indent="-285750">
              <a:buFont typeface="Arial" panose="020B0604020202020204" pitchFamily="34" charset="0"/>
              <a:buChar char="•"/>
            </a:pPr>
            <a:r>
              <a:rPr lang="en-US" altLang="en-US" sz="1200" dirty="0" smtClean="0"/>
              <a:t>Structures</a:t>
            </a:r>
            <a:endParaRPr lang="en-US" altLang="en-US" sz="1200" dirty="0"/>
          </a:p>
          <a:p>
            <a:pPr marL="800100" lvl="1">
              <a:buFont typeface="Arial" panose="020B0604020202020204" pitchFamily="34" charset="0"/>
              <a:buChar char="•"/>
            </a:pPr>
            <a:r>
              <a:rPr lang="en-US" altLang="en-US" sz="1200" dirty="0"/>
              <a:t>How are women’s and men’s needs and interests recognised or excluded by institutions and structures such as governments, markets and </a:t>
            </a:r>
            <a:r>
              <a:rPr lang="en-US" altLang="en-US" sz="1200" dirty="0" smtClean="0"/>
              <a:t>services?</a:t>
            </a:r>
          </a:p>
          <a:p>
            <a:pPr marL="800100" lvl="1">
              <a:buFont typeface="Arial" panose="020B0604020202020204" pitchFamily="34" charset="0"/>
              <a:buChar char="•"/>
            </a:pPr>
            <a:r>
              <a:rPr lang="en-US" altLang="en-US" sz="1200" dirty="0" smtClean="0"/>
              <a:t>To what extent do women have a voice in these structures and the decision-making that takes place in these institutions?</a:t>
            </a:r>
            <a:endParaRPr lang="en-US" altLang="en-US" sz="1200" dirty="0"/>
          </a:p>
          <a:p>
            <a:pPr indent="-285750">
              <a:buFont typeface="Arial" panose="020B0604020202020204" pitchFamily="34" charset="0"/>
              <a:buChar char="•"/>
            </a:pPr>
            <a:r>
              <a:rPr lang="en-US" altLang="en-US" sz="1200" dirty="0" smtClean="0"/>
              <a:t>Power</a:t>
            </a:r>
            <a:endParaRPr lang="en-US" altLang="en-US" sz="1200" dirty="0"/>
          </a:p>
          <a:p>
            <a:pPr marL="800100" lvl="1">
              <a:buFont typeface="Arial" panose="020B0604020202020204" pitchFamily="34" charset="0"/>
              <a:buChar char="•"/>
            </a:pPr>
            <a:r>
              <a:rPr lang="en-US" altLang="en-US" sz="1200" dirty="0"/>
              <a:t>Who has power to enforce their needs and interests, </a:t>
            </a:r>
            <a:r>
              <a:rPr lang="en-US" altLang="en-US" sz="1200" dirty="0" smtClean="0"/>
              <a:t>and to </a:t>
            </a:r>
            <a:r>
              <a:rPr lang="en-US" altLang="en-US" sz="1200" dirty="0"/>
              <a:t>force others to do what is against their own interests? </a:t>
            </a:r>
          </a:p>
          <a:p>
            <a:pPr marL="800100" lvl="1">
              <a:buFont typeface="Arial" panose="020B0604020202020204" pitchFamily="34" charset="0"/>
              <a:buChar char="•"/>
            </a:pPr>
            <a:r>
              <a:rPr lang="en-US" altLang="en-US" sz="1200" dirty="0"/>
              <a:t>How are power imbalances and inequality (eg between men and women) justified and how do people come to see them as normal and natural</a:t>
            </a:r>
            <a:r>
              <a:rPr lang="en-US" altLang="en-US" sz="1200" dirty="0" smtClean="0"/>
              <a:t>?</a:t>
            </a:r>
          </a:p>
          <a:p>
            <a:pPr indent="-285750">
              <a:lnSpc>
                <a:spcPct val="110000"/>
              </a:lnSpc>
              <a:buFont typeface="Arial" panose="020B0604020202020204" pitchFamily="34" charset="0"/>
              <a:buChar char="•"/>
            </a:pPr>
            <a:r>
              <a:rPr lang="en-US" altLang="en-US" sz="1200" dirty="0" smtClean="0"/>
              <a:t>And “Discourse</a:t>
            </a:r>
            <a:r>
              <a:rPr lang="en-US" altLang="en-US" sz="1200" dirty="0"/>
              <a:t>”</a:t>
            </a:r>
          </a:p>
          <a:p>
            <a:pPr marL="800100" lvl="1">
              <a:lnSpc>
                <a:spcPct val="110000"/>
              </a:lnSpc>
              <a:buFont typeface="Arial" panose="020B0604020202020204" pitchFamily="34" charset="0"/>
              <a:buChar char="•"/>
            </a:pPr>
            <a:r>
              <a:rPr lang="en-US" altLang="en-US" sz="1200" dirty="0"/>
              <a:t>How are men and women and relations between the sexes </a:t>
            </a:r>
            <a:r>
              <a:rPr lang="en-US" altLang="en-US" sz="1200" dirty="0" smtClean="0"/>
              <a:t>understood? </a:t>
            </a:r>
          </a:p>
          <a:p>
            <a:pPr marL="800100" lvl="1">
              <a:lnSpc>
                <a:spcPct val="110000"/>
              </a:lnSpc>
              <a:buFont typeface="Arial" panose="020B0604020202020204" pitchFamily="34" charset="0"/>
              <a:buChar char="•"/>
            </a:pPr>
            <a:r>
              <a:rPr lang="en-US" altLang="en-US" sz="1200" dirty="0" smtClean="0"/>
              <a:t>What </a:t>
            </a:r>
            <a:r>
              <a:rPr lang="en-US" altLang="en-US" sz="1200" dirty="0"/>
              <a:t>values and attitudes do we hold about men and </a:t>
            </a:r>
            <a:r>
              <a:rPr lang="en-US" altLang="en-US" sz="1200" dirty="0" smtClean="0"/>
              <a:t>women and gender relations?</a:t>
            </a:r>
            <a:endParaRPr lang="en-US" altLang="en-US" sz="1200" dirty="0"/>
          </a:p>
          <a:p>
            <a:pPr marL="800100" lvl="1">
              <a:lnSpc>
                <a:spcPct val="110000"/>
              </a:lnSpc>
              <a:buFont typeface="Arial" panose="020B0604020202020204" pitchFamily="34" charset="0"/>
              <a:buChar char="•"/>
            </a:pPr>
            <a:r>
              <a:rPr lang="en-US" altLang="en-US" sz="1200" dirty="0" smtClean="0"/>
              <a:t>How </a:t>
            </a:r>
            <a:r>
              <a:rPr lang="en-US" altLang="en-US" sz="1200" dirty="0"/>
              <a:t>are gender roles and identities formed and reproduced?</a:t>
            </a:r>
          </a:p>
          <a:p>
            <a:pPr lvl="2"/>
            <a:endParaRPr lang="en-US" altLang="en-US" sz="1200" dirty="0"/>
          </a:p>
          <a:p>
            <a:pPr marL="285750" indent="-285750">
              <a:buFont typeface="Arial" panose="020B0604020202020204" pitchFamily="34" charset="0"/>
              <a:buChar char="•"/>
            </a:pPr>
            <a:endParaRPr lang="en-US" sz="1200" dirty="0"/>
          </a:p>
        </p:txBody>
      </p:sp>
    </p:spTree>
    <p:extLst>
      <p:ext uri="{BB962C8B-B14F-4D97-AF65-F5344CB8AC3E}">
        <p14:creationId xmlns:p14="http://schemas.microsoft.com/office/powerpoint/2010/main" val="11374985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Gender Equality and Development</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86511230"/>
              </p:ext>
            </p:extLst>
          </p:nvPr>
        </p:nvGraphicFramePr>
        <p:xfrm>
          <a:off x="467544" y="1628800"/>
          <a:ext cx="7772400" cy="3480816"/>
        </p:xfrm>
        <a:graphic>
          <a:graphicData uri="http://schemas.openxmlformats.org/drawingml/2006/table">
            <a:tbl>
              <a:tblPr firstRow="1" bandRow="1">
                <a:tableStyleId>{5C22544A-7EE6-4342-B048-85BDC9FD1C3A}</a:tableStyleId>
              </a:tblPr>
              <a:tblGrid>
                <a:gridCol w="1584176"/>
                <a:gridCol w="6188224"/>
              </a:tblGrid>
              <a:tr h="370840">
                <a:tc>
                  <a:txBody>
                    <a:bodyPr/>
                    <a:lstStyle>
                      <a:lvl1pPr>
                        <a:spcBef>
                          <a:spcPct val="20000"/>
                        </a:spcBef>
                        <a:buClr>
                          <a:schemeClr val="tx1"/>
                        </a:buClr>
                        <a:buSzPct val="70000"/>
                        <a:buFont typeface="Wingdings" pitchFamily="2" charset="2"/>
                        <a:defRPr sz="2600">
                          <a:solidFill>
                            <a:schemeClr val="tx2"/>
                          </a:solidFill>
                          <a:latin typeface="Arial" charset="0"/>
                        </a:defRPr>
                      </a:lvl1pPr>
                      <a:lvl2pPr>
                        <a:spcBef>
                          <a:spcPct val="20000"/>
                        </a:spcBef>
                        <a:buClr>
                          <a:schemeClr val="accent1"/>
                        </a:buClr>
                        <a:buSzPct val="75000"/>
                        <a:buFont typeface="Wingdings" pitchFamily="2" charset="2"/>
                        <a:defRPr sz="2400">
                          <a:solidFill>
                            <a:schemeClr val="tx2"/>
                          </a:solidFill>
                          <a:latin typeface="Arial" charset="0"/>
                        </a:defRPr>
                      </a:lvl2pPr>
                      <a:lvl3pPr>
                        <a:spcBef>
                          <a:spcPct val="20000"/>
                        </a:spcBef>
                        <a:buClr>
                          <a:schemeClr val="accent2"/>
                        </a:buClr>
                        <a:defRPr sz="2000">
                          <a:solidFill>
                            <a:schemeClr val="tx2"/>
                          </a:solidFill>
                          <a:latin typeface="Arial" charset="0"/>
                        </a:defRPr>
                      </a:lvl3pPr>
                      <a:lvl4pPr>
                        <a:spcBef>
                          <a:spcPct val="20000"/>
                        </a:spcBef>
                        <a:buClr>
                          <a:schemeClr val="tx1"/>
                        </a:buClr>
                        <a:defRPr>
                          <a:solidFill>
                            <a:schemeClr val="tx2"/>
                          </a:solidFill>
                          <a:latin typeface="Arial" charset="0"/>
                        </a:defRPr>
                      </a:lvl4pPr>
                      <a:lvl5pPr>
                        <a:spcBef>
                          <a:spcPct val="20000"/>
                        </a:spcBef>
                        <a:defRPr>
                          <a:solidFill>
                            <a:schemeClr val="tx2"/>
                          </a:solidFill>
                          <a:latin typeface="Arial" charset="0"/>
                        </a:defRPr>
                      </a:lvl5pPr>
                      <a:lvl6pPr fontAlgn="base">
                        <a:spcBef>
                          <a:spcPct val="20000"/>
                        </a:spcBef>
                        <a:spcAft>
                          <a:spcPct val="0"/>
                        </a:spcAft>
                        <a:defRPr>
                          <a:solidFill>
                            <a:schemeClr val="tx2"/>
                          </a:solidFill>
                          <a:latin typeface="Arial" charset="0"/>
                        </a:defRPr>
                      </a:lvl6pPr>
                      <a:lvl7pPr fontAlgn="base">
                        <a:spcBef>
                          <a:spcPct val="20000"/>
                        </a:spcBef>
                        <a:spcAft>
                          <a:spcPct val="0"/>
                        </a:spcAft>
                        <a:defRPr>
                          <a:solidFill>
                            <a:schemeClr val="tx2"/>
                          </a:solidFill>
                          <a:latin typeface="Arial" charset="0"/>
                        </a:defRPr>
                      </a:lvl7pPr>
                      <a:lvl8pPr fontAlgn="base">
                        <a:spcBef>
                          <a:spcPct val="20000"/>
                        </a:spcBef>
                        <a:spcAft>
                          <a:spcPct val="0"/>
                        </a:spcAft>
                        <a:defRPr>
                          <a:solidFill>
                            <a:schemeClr val="tx2"/>
                          </a:solidFill>
                          <a:latin typeface="Arial" charset="0"/>
                        </a:defRPr>
                      </a:lvl8pPr>
                      <a:lvl9pPr fontAlgn="base">
                        <a:spcBef>
                          <a:spcPct val="20000"/>
                        </a:spcBef>
                        <a:spcAft>
                          <a:spcPct val="0"/>
                        </a:spcAft>
                        <a:defRPr>
                          <a:solidFill>
                            <a:schemeClr val="tx2"/>
                          </a:solidFill>
                          <a:latin typeface="Arial" charset="0"/>
                        </a:defRPr>
                      </a:lvl9pPr>
                    </a:lstStyle>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None/>
                        <a:tabLst/>
                      </a:pPr>
                      <a:r>
                        <a:rPr kumimoji="0" lang="en-US" altLang="en-US" sz="1400" b="0" i="0" u="none" strike="noStrike" cap="none" normalizeH="0" baseline="0" dirty="0" smtClean="0">
                          <a:ln>
                            <a:noFill/>
                          </a:ln>
                          <a:solidFill>
                            <a:schemeClr val="tx1"/>
                          </a:solidFill>
                          <a:effectLst/>
                          <a:latin typeface="Arial" charset="0"/>
                        </a:rPr>
                        <a:t>Roles</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None/>
                        <a:tabLst/>
                      </a:pPr>
                      <a:r>
                        <a:rPr kumimoji="0" lang="en-US" altLang="en-US" sz="1400" b="0" i="1" u="none" strike="noStrike" cap="none" normalizeH="0" baseline="0" dirty="0" smtClean="0">
                          <a:ln>
                            <a:noFill/>
                          </a:ln>
                          <a:solidFill>
                            <a:schemeClr val="tx1"/>
                          </a:solidFill>
                          <a:effectLst/>
                          <a:latin typeface="Arial" charset="0"/>
                        </a:rPr>
                        <a:t>Individuals</a:t>
                      </a:r>
                    </a:p>
                  </a:txBody>
                  <a:tcPr horzOverflow="overflow"/>
                </a:tc>
                <a:tc>
                  <a:txBody>
                    <a:bodyPr/>
                    <a:lstStyle>
                      <a:lvl1pPr>
                        <a:spcBef>
                          <a:spcPct val="20000"/>
                        </a:spcBef>
                        <a:buClr>
                          <a:schemeClr val="tx1"/>
                        </a:buClr>
                        <a:buSzPct val="70000"/>
                        <a:buFont typeface="Wingdings" pitchFamily="2" charset="2"/>
                        <a:defRPr sz="2600">
                          <a:solidFill>
                            <a:schemeClr val="tx2"/>
                          </a:solidFill>
                          <a:latin typeface="Arial" charset="0"/>
                        </a:defRPr>
                      </a:lvl1pPr>
                      <a:lvl2pPr>
                        <a:spcBef>
                          <a:spcPct val="20000"/>
                        </a:spcBef>
                        <a:buClr>
                          <a:schemeClr val="accent1"/>
                        </a:buClr>
                        <a:buSzPct val="75000"/>
                        <a:buFont typeface="Wingdings" pitchFamily="2" charset="2"/>
                        <a:defRPr sz="2400">
                          <a:solidFill>
                            <a:schemeClr val="tx2"/>
                          </a:solidFill>
                          <a:latin typeface="Arial" charset="0"/>
                        </a:defRPr>
                      </a:lvl2pPr>
                      <a:lvl3pPr>
                        <a:spcBef>
                          <a:spcPct val="20000"/>
                        </a:spcBef>
                        <a:buClr>
                          <a:schemeClr val="accent2"/>
                        </a:buClr>
                        <a:defRPr sz="2000">
                          <a:solidFill>
                            <a:schemeClr val="tx2"/>
                          </a:solidFill>
                          <a:latin typeface="Arial" charset="0"/>
                        </a:defRPr>
                      </a:lvl3pPr>
                      <a:lvl4pPr>
                        <a:spcBef>
                          <a:spcPct val="20000"/>
                        </a:spcBef>
                        <a:buClr>
                          <a:schemeClr val="tx1"/>
                        </a:buClr>
                        <a:defRPr>
                          <a:solidFill>
                            <a:schemeClr val="tx2"/>
                          </a:solidFill>
                          <a:latin typeface="Arial" charset="0"/>
                        </a:defRPr>
                      </a:lvl4pPr>
                      <a:lvl5pPr>
                        <a:spcBef>
                          <a:spcPct val="20000"/>
                        </a:spcBef>
                        <a:defRPr>
                          <a:solidFill>
                            <a:schemeClr val="tx2"/>
                          </a:solidFill>
                          <a:latin typeface="Arial" charset="0"/>
                        </a:defRPr>
                      </a:lvl5pPr>
                      <a:lvl6pPr fontAlgn="base">
                        <a:spcBef>
                          <a:spcPct val="20000"/>
                        </a:spcBef>
                        <a:spcAft>
                          <a:spcPct val="0"/>
                        </a:spcAft>
                        <a:defRPr>
                          <a:solidFill>
                            <a:schemeClr val="tx2"/>
                          </a:solidFill>
                          <a:latin typeface="Arial" charset="0"/>
                        </a:defRPr>
                      </a:lvl6pPr>
                      <a:lvl7pPr fontAlgn="base">
                        <a:spcBef>
                          <a:spcPct val="20000"/>
                        </a:spcBef>
                        <a:spcAft>
                          <a:spcPct val="0"/>
                        </a:spcAft>
                        <a:defRPr>
                          <a:solidFill>
                            <a:schemeClr val="tx2"/>
                          </a:solidFill>
                          <a:latin typeface="Arial" charset="0"/>
                        </a:defRPr>
                      </a:lvl7pPr>
                      <a:lvl8pPr fontAlgn="base">
                        <a:spcBef>
                          <a:spcPct val="20000"/>
                        </a:spcBef>
                        <a:spcAft>
                          <a:spcPct val="0"/>
                        </a:spcAft>
                        <a:defRPr>
                          <a:solidFill>
                            <a:schemeClr val="tx2"/>
                          </a:solidFill>
                          <a:latin typeface="Arial" charset="0"/>
                        </a:defRPr>
                      </a:lvl8pPr>
                      <a:lvl9pPr fontAlgn="base">
                        <a:spcBef>
                          <a:spcPct val="20000"/>
                        </a:spcBef>
                        <a:spcAft>
                          <a:spcPct val="0"/>
                        </a:spcAft>
                        <a:defRPr>
                          <a:solidFill>
                            <a:schemeClr val="tx2"/>
                          </a:solidFill>
                          <a:latin typeface="Arial" charset="0"/>
                        </a:defRPr>
                      </a:lvl9pPr>
                    </a:lstStyle>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Char char="¢"/>
                        <a:tabLst/>
                      </a:pPr>
                      <a:r>
                        <a:rPr kumimoji="0" lang="en-US" altLang="en-US" sz="1400" b="0" i="0" u="none" strike="noStrike" cap="none" normalizeH="0" baseline="0" dirty="0" smtClean="0">
                          <a:ln>
                            <a:noFill/>
                          </a:ln>
                          <a:solidFill>
                            <a:schemeClr val="bg2"/>
                          </a:solidFill>
                          <a:effectLst/>
                          <a:latin typeface="Arial" charset="0"/>
                        </a:rPr>
                        <a:t> Who does what (key tasks, responsibilities, use of time)?</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Char char="¢"/>
                        <a:tabLst/>
                      </a:pPr>
                      <a:r>
                        <a:rPr kumimoji="0" lang="en-US" altLang="en-US" sz="1400" b="0" i="0" u="none" strike="noStrike" cap="none" normalizeH="0" baseline="0" dirty="0" smtClean="0">
                          <a:ln>
                            <a:noFill/>
                          </a:ln>
                          <a:solidFill>
                            <a:schemeClr val="bg2"/>
                          </a:solidFill>
                          <a:effectLst/>
                          <a:latin typeface="Arial" charset="0"/>
                        </a:rPr>
                        <a:t>Does it differ across the life cycle? </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Char char="¢"/>
                        <a:tabLst/>
                      </a:pPr>
                      <a:r>
                        <a:rPr kumimoji="0" lang="en-US" altLang="en-US" sz="1400" b="0" i="0" u="none" strike="noStrike" cap="none" normalizeH="0" baseline="0" dirty="0" smtClean="0">
                          <a:ln>
                            <a:noFill/>
                          </a:ln>
                          <a:solidFill>
                            <a:schemeClr val="bg2"/>
                          </a:solidFill>
                          <a:effectLst/>
                          <a:latin typeface="Arial" charset="0"/>
                        </a:rPr>
                        <a:t>In different locations?</a:t>
                      </a:r>
                    </a:p>
                  </a:txBody>
                  <a:tcPr horzOverflow="overflow"/>
                </a:tc>
              </a:tr>
              <a:tr h="370840">
                <a:tc>
                  <a:txBody>
                    <a:bodyPr/>
                    <a:lstStyle>
                      <a:lvl1pPr>
                        <a:spcBef>
                          <a:spcPct val="20000"/>
                        </a:spcBef>
                        <a:buClr>
                          <a:schemeClr val="tx1"/>
                        </a:buClr>
                        <a:buSzPct val="70000"/>
                        <a:buFont typeface="Wingdings" pitchFamily="2" charset="2"/>
                        <a:defRPr sz="2600">
                          <a:solidFill>
                            <a:schemeClr val="tx2"/>
                          </a:solidFill>
                          <a:latin typeface="Arial" charset="0"/>
                        </a:defRPr>
                      </a:lvl1pPr>
                      <a:lvl2pPr>
                        <a:spcBef>
                          <a:spcPct val="20000"/>
                        </a:spcBef>
                        <a:buClr>
                          <a:schemeClr val="accent1"/>
                        </a:buClr>
                        <a:buSzPct val="75000"/>
                        <a:buFont typeface="Wingdings" pitchFamily="2" charset="2"/>
                        <a:defRPr sz="2400">
                          <a:solidFill>
                            <a:schemeClr val="tx2"/>
                          </a:solidFill>
                          <a:latin typeface="Arial" charset="0"/>
                        </a:defRPr>
                      </a:lvl2pPr>
                      <a:lvl3pPr>
                        <a:spcBef>
                          <a:spcPct val="20000"/>
                        </a:spcBef>
                        <a:buClr>
                          <a:schemeClr val="accent2"/>
                        </a:buClr>
                        <a:defRPr sz="2000">
                          <a:solidFill>
                            <a:schemeClr val="tx2"/>
                          </a:solidFill>
                          <a:latin typeface="Arial" charset="0"/>
                        </a:defRPr>
                      </a:lvl3pPr>
                      <a:lvl4pPr>
                        <a:spcBef>
                          <a:spcPct val="20000"/>
                        </a:spcBef>
                        <a:buClr>
                          <a:schemeClr val="tx1"/>
                        </a:buClr>
                        <a:defRPr>
                          <a:solidFill>
                            <a:schemeClr val="tx2"/>
                          </a:solidFill>
                          <a:latin typeface="Arial" charset="0"/>
                        </a:defRPr>
                      </a:lvl4pPr>
                      <a:lvl5pPr>
                        <a:spcBef>
                          <a:spcPct val="20000"/>
                        </a:spcBef>
                        <a:defRPr>
                          <a:solidFill>
                            <a:schemeClr val="tx2"/>
                          </a:solidFill>
                          <a:latin typeface="Arial" charset="0"/>
                        </a:defRPr>
                      </a:lvl5pPr>
                      <a:lvl6pPr fontAlgn="base">
                        <a:spcBef>
                          <a:spcPct val="20000"/>
                        </a:spcBef>
                        <a:spcAft>
                          <a:spcPct val="0"/>
                        </a:spcAft>
                        <a:defRPr>
                          <a:solidFill>
                            <a:schemeClr val="tx2"/>
                          </a:solidFill>
                          <a:latin typeface="Arial" charset="0"/>
                        </a:defRPr>
                      </a:lvl6pPr>
                      <a:lvl7pPr fontAlgn="base">
                        <a:spcBef>
                          <a:spcPct val="20000"/>
                        </a:spcBef>
                        <a:spcAft>
                          <a:spcPct val="0"/>
                        </a:spcAft>
                        <a:defRPr>
                          <a:solidFill>
                            <a:schemeClr val="tx2"/>
                          </a:solidFill>
                          <a:latin typeface="Arial" charset="0"/>
                        </a:defRPr>
                      </a:lvl7pPr>
                      <a:lvl8pPr fontAlgn="base">
                        <a:spcBef>
                          <a:spcPct val="20000"/>
                        </a:spcBef>
                        <a:spcAft>
                          <a:spcPct val="0"/>
                        </a:spcAft>
                        <a:defRPr>
                          <a:solidFill>
                            <a:schemeClr val="tx2"/>
                          </a:solidFill>
                          <a:latin typeface="Arial" charset="0"/>
                        </a:defRPr>
                      </a:lvl8pPr>
                      <a:lvl9pPr fontAlgn="base">
                        <a:spcBef>
                          <a:spcPct val="20000"/>
                        </a:spcBef>
                        <a:spcAft>
                          <a:spcPct val="0"/>
                        </a:spcAft>
                        <a:defRPr>
                          <a:solidFill>
                            <a:schemeClr val="tx2"/>
                          </a:solidFill>
                          <a:latin typeface="Arial" charset="0"/>
                        </a:defRPr>
                      </a:lvl9pPr>
                    </a:lstStyle>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None/>
                        <a:tabLst/>
                      </a:pPr>
                      <a:r>
                        <a:rPr kumimoji="0" lang="en-US" altLang="en-US" sz="1400" b="0" i="0" u="none" strike="noStrike" cap="none" normalizeH="0" baseline="0" dirty="0" smtClean="0">
                          <a:ln>
                            <a:noFill/>
                          </a:ln>
                          <a:solidFill>
                            <a:schemeClr val="tx1"/>
                          </a:solidFill>
                          <a:effectLst/>
                          <a:latin typeface="Arial" charset="0"/>
                        </a:rPr>
                        <a:t>Situation</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None/>
                        <a:tabLst/>
                      </a:pPr>
                      <a:r>
                        <a:rPr kumimoji="0" lang="en-US" altLang="en-US" sz="1400" b="0" i="1" u="none" strike="noStrike" cap="none" normalizeH="0" baseline="0" dirty="0" smtClean="0">
                          <a:ln>
                            <a:noFill/>
                          </a:ln>
                          <a:solidFill>
                            <a:schemeClr val="tx1"/>
                          </a:solidFill>
                          <a:effectLst/>
                          <a:latin typeface="Arial" charset="0"/>
                        </a:rPr>
                        <a:t>Household &amp; community</a:t>
                      </a:r>
                    </a:p>
                  </a:txBody>
                  <a:tcPr horzOverflow="overflow"/>
                </a:tc>
                <a:tc>
                  <a:txBody>
                    <a:bodyPr/>
                    <a:lstStyle>
                      <a:lvl1pPr>
                        <a:spcBef>
                          <a:spcPct val="20000"/>
                        </a:spcBef>
                        <a:buClr>
                          <a:schemeClr val="tx1"/>
                        </a:buClr>
                        <a:buSzPct val="70000"/>
                        <a:buFont typeface="Wingdings" pitchFamily="2" charset="2"/>
                        <a:defRPr sz="2600">
                          <a:solidFill>
                            <a:schemeClr val="tx2"/>
                          </a:solidFill>
                          <a:latin typeface="Arial" charset="0"/>
                        </a:defRPr>
                      </a:lvl1pPr>
                      <a:lvl2pPr>
                        <a:spcBef>
                          <a:spcPct val="20000"/>
                        </a:spcBef>
                        <a:buClr>
                          <a:schemeClr val="accent1"/>
                        </a:buClr>
                        <a:buSzPct val="75000"/>
                        <a:buFont typeface="Wingdings" pitchFamily="2" charset="2"/>
                        <a:defRPr sz="2400">
                          <a:solidFill>
                            <a:schemeClr val="tx2"/>
                          </a:solidFill>
                          <a:latin typeface="Arial" charset="0"/>
                        </a:defRPr>
                      </a:lvl2pPr>
                      <a:lvl3pPr>
                        <a:spcBef>
                          <a:spcPct val="20000"/>
                        </a:spcBef>
                        <a:buClr>
                          <a:schemeClr val="accent2"/>
                        </a:buClr>
                        <a:defRPr sz="2000">
                          <a:solidFill>
                            <a:schemeClr val="tx2"/>
                          </a:solidFill>
                          <a:latin typeface="Arial" charset="0"/>
                        </a:defRPr>
                      </a:lvl3pPr>
                      <a:lvl4pPr>
                        <a:spcBef>
                          <a:spcPct val="20000"/>
                        </a:spcBef>
                        <a:buClr>
                          <a:schemeClr val="tx1"/>
                        </a:buClr>
                        <a:defRPr>
                          <a:solidFill>
                            <a:schemeClr val="tx2"/>
                          </a:solidFill>
                          <a:latin typeface="Arial" charset="0"/>
                        </a:defRPr>
                      </a:lvl4pPr>
                      <a:lvl5pPr>
                        <a:spcBef>
                          <a:spcPct val="20000"/>
                        </a:spcBef>
                        <a:defRPr>
                          <a:solidFill>
                            <a:schemeClr val="tx2"/>
                          </a:solidFill>
                          <a:latin typeface="Arial" charset="0"/>
                        </a:defRPr>
                      </a:lvl5pPr>
                      <a:lvl6pPr fontAlgn="base">
                        <a:spcBef>
                          <a:spcPct val="20000"/>
                        </a:spcBef>
                        <a:spcAft>
                          <a:spcPct val="0"/>
                        </a:spcAft>
                        <a:defRPr>
                          <a:solidFill>
                            <a:schemeClr val="tx2"/>
                          </a:solidFill>
                          <a:latin typeface="Arial" charset="0"/>
                        </a:defRPr>
                      </a:lvl6pPr>
                      <a:lvl7pPr fontAlgn="base">
                        <a:spcBef>
                          <a:spcPct val="20000"/>
                        </a:spcBef>
                        <a:spcAft>
                          <a:spcPct val="0"/>
                        </a:spcAft>
                        <a:defRPr>
                          <a:solidFill>
                            <a:schemeClr val="tx2"/>
                          </a:solidFill>
                          <a:latin typeface="Arial" charset="0"/>
                        </a:defRPr>
                      </a:lvl7pPr>
                      <a:lvl8pPr fontAlgn="base">
                        <a:spcBef>
                          <a:spcPct val="20000"/>
                        </a:spcBef>
                        <a:spcAft>
                          <a:spcPct val="0"/>
                        </a:spcAft>
                        <a:defRPr>
                          <a:solidFill>
                            <a:schemeClr val="tx2"/>
                          </a:solidFill>
                          <a:latin typeface="Arial" charset="0"/>
                        </a:defRPr>
                      </a:lvl8pPr>
                      <a:lvl9pPr fontAlgn="base">
                        <a:spcBef>
                          <a:spcPct val="20000"/>
                        </a:spcBef>
                        <a:spcAft>
                          <a:spcPct val="0"/>
                        </a:spcAft>
                        <a:defRPr>
                          <a:solidFill>
                            <a:schemeClr val="tx2"/>
                          </a:solidFill>
                          <a:latin typeface="Arial" charset="0"/>
                        </a:defRPr>
                      </a:lvl9pPr>
                    </a:lstStyle>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Char char="¢"/>
                        <a:tabLst/>
                      </a:pPr>
                      <a:r>
                        <a:rPr kumimoji="0" lang="en-US" altLang="en-US" sz="1400" b="0" i="0" u="none" strike="noStrike" cap="none" normalizeH="0" baseline="0" dirty="0" smtClean="0">
                          <a:ln>
                            <a:noFill/>
                          </a:ln>
                          <a:solidFill>
                            <a:schemeClr val="bg2"/>
                          </a:solidFill>
                          <a:effectLst/>
                          <a:latin typeface="Arial" charset="0"/>
                        </a:rPr>
                        <a:t>Who has access to and control over resources</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Char char="¢"/>
                        <a:tabLst/>
                      </a:pPr>
                      <a:r>
                        <a:rPr kumimoji="0" lang="en-US" altLang="en-US" sz="1400" b="0" i="0" u="none" strike="noStrike" cap="none" normalizeH="0" baseline="0" dirty="0" smtClean="0">
                          <a:ln>
                            <a:noFill/>
                          </a:ln>
                          <a:solidFill>
                            <a:schemeClr val="bg2"/>
                          </a:solidFill>
                          <a:effectLst/>
                          <a:latin typeface="Arial" charset="0"/>
                        </a:rPr>
                        <a:t>What are the constraints and barriers men and women face?</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Char char="¢"/>
                        <a:tabLst/>
                      </a:pPr>
                      <a:r>
                        <a:rPr kumimoji="0" lang="en-US" altLang="en-US" sz="1400" b="0" i="0" u="none" strike="noStrike" cap="none" normalizeH="0" baseline="0" dirty="0" smtClean="0">
                          <a:ln>
                            <a:noFill/>
                          </a:ln>
                          <a:solidFill>
                            <a:schemeClr val="bg2"/>
                          </a:solidFill>
                          <a:effectLst/>
                          <a:latin typeface="Arial" charset="0"/>
                        </a:rPr>
                        <a:t>Who has power to enforce their needs and interests?</a:t>
                      </a:r>
                    </a:p>
                  </a:txBody>
                  <a:tcPr horzOverflow="overflow"/>
                </a:tc>
              </a:tr>
              <a:tr h="370840">
                <a:tc>
                  <a:txBody>
                    <a:bodyPr/>
                    <a:lstStyle>
                      <a:lvl1pPr>
                        <a:spcBef>
                          <a:spcPct val="20000"/>
                        </a:spcBef>
                        <a:buClr>
                          <a:schemeClr val="tx1"/>
                        </a:buClr>
                        <a:buSzPct val="70000"/>
                        <a:buFont typeface="Wingdings" pitchFamily="2" charset="2"/>
                        <a:defRPr sz="2600">
                          <a:solidFill>
                            <a:schemeClr val="tx2"/>
                          </a:solidFill>
                          <a:latin typeface="Arial" charset="0"/>
                        </a:defRPr>
                      </a:lvl1pPr>
                      <a:lvl2pPr>
                        <a:spcBef>
                          <a:spcPct val="20000"/>
                        </a:spcBef>
                        <a:buClr>
                          <a:schemeClr val="accent1"/>
                        </a:buClr>
                        <a:buSzPct val="75000"/>
                        <a:buFont typeface="Wingdings" pitchFamily="2" charset="2"/>
                        <a:defRPr sz="2400">
                          <a:solidFill>
                            <a:schemeClr val="tx2"/>
                          </a:solidFill>
                          <a:latin typeface="Arial" charset="0"/>
                        </a:defRPr>
                      </a:lvl2pPr>
                      <a:lvl3pPr>
                        <a:spcBef>
                          <a:spcPct val="20000"/>
                        </a:spcBef>
                        <a:buClr>
                          <a:schemeClr val="accent2"/>
                        </a:buClr>
                        <a:defRPr sz="2000">
                          <a:solidFill>
                            <a:schemeClr val="tx2"/>
                          </a:solidFill>
                          <a:latin typeface="Arial" charset="0"/>
                        </a:defRPr>
                      </a:lvl3pPr>
                      <a:lvl4pPr>
                        <a:spcBef>
                          <a:spcPct val="20000"/>
                        </a:spcBef>
                        <a:buClr>
                          <a:schemeClr val="tx1"/>
                        </a:buClr>
                        <a:defRPr>
                          <a:solidFill>
                            <a:schemeClr val="tx2"/>
                          </a:solidFill>
                          <a:latin typeface="Arial" charset="0"/>
                        </a:defRPr>
                      </a:lvl4pPr>
                      <a:lvl5pPr>
                        <a:spcBef>
                          <a:spcPct val="20000"/>
                        </a:spcBef>
                        <a:defRPr>
                          <a:solidFill>
                            <a:schemeClr val="tx2"/>
                          </a:solidFill>
                          <a:latin typeface="Arial" charset="0"/>
                        </a:defRPr>
                      </a:lvl5pPr>
                      <a:lvl6pPr fontAlgn="base">
                        <a:spcBef>
                          <a:spcPct val="20000"/>
                        </a:spcBef>
                        <a:spcAft>
                          <a:spcPct val="0"/>
                        </a:spcAft>
                        <a:defRPr>
                          <a:solidFill>
                            <a:schemeClr val="tx2"/>
                          </a:solidFill>
                          <a:latin typeface="Arial" charset="0"/>
                        </a:defRPr>
                      </a:lvl6pPr>
                      <a:lvl7pPr fontAlgn="base">
                        <a:spcBef>
                          <a:spcPct val="20000"/>
                        </a:spcBef>
                        <a:spcAft>
                          <a:spcPct val="0"/>
                        </a:spcAft>
                        <a:defRPr>
                          <a:solidFill>
                            <a:schemeClr val="tx2"/>
                          </a:solidFill>
                          <a:latin typeface="Arial" charset="0"/>
                        </a:defRPr>
                      </a:lvl7pPr>
                      <a:lvl8pPr fontAlgn="base">
                        <a:spcBef>
                          <a:spcPct val="20000"/>
                        </a:spcBef>
                        <a:spcAft>
                          <a:spcPct val="0"/>
                        </a:spcAft>
                        <a:defRPr>
                          <a:solidFill>
                            <a:schemeClr val="tx2"/>
                          </a:solidFill>
                          <a:latin typeface="Arial" charset="0"/>
                        </a:defRPr>
                      </a:lvl8pPr>
                      <a:lvl9pPr fontAlgn="base">
                        <a:spcBef>
                          <a:spcPct val="20000"/>
                        </a:spcBef>
                        <a:spcAft>
                          <a:spcPct val="0"/>
                        </a:spcAft>
                        <a:defRPr>
                          <a:solidFill>
                            <a:schemeClr val="tx2"/>
                          </a:solidFill>
                          <a:latin typeface="Arial" charset="0"/>
                        </a:defRPr>
                      </a:lvl9pPr>
                    </a:lstStyle>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None/>
                        <a:tabLst/>
                      </a:pPr>
                      <a:r>
                        <a:rPr kumimoji="0" lang="en-US" altLang="en-US" sz="1400" b="0" i="0" u="none" strike="noStrike" cap="none" normalizeH="0" baseline="0" dirty="0" smtClean="0">
                          <a:ln>
                            <a:noFill/>
                          </a:ln>
                          <a:solidFill>
                            <a:schemeClr val="tx1"/>
                          </a:solidFill>
                          <a:effectLst/>
                          <a:latin typeface="Arial" charset="0"/>
                        </a:rPr>
                        <a:t>Structures</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None/>
                        <a:tabLst/>
                      </a:pPr>
                      <a:r>
                        <a:rPr kumimoji="0" lang="en-US" altLang="en-US" sz="1400" b="0" i="1" u="none" strike="noStrike" cap="none" normalizeH="0" baseline="0" dirty="0" smtClean="0">
                          <a:ln>
                            <a:noFill/>
                          </a:ln>
                          <a:solidFill>
                            <a:schemeClr val="tx1"/>
                          </a:solidFill>
                          <a:effectLst/>
                          <a:latin typeface="Arial" charset="0"/>
                        </a:rPr>
                        <a:t>Government, markets, services</a:t>
                      </a:r>
                    </a:p>
                  </a:txBody>
                  <a:tcPr horzOverflow="overflow"/>
                </a:tc>
                <a:tc>
                  <a:txBody>
                    <a:bodyPr/>
                    <a:lstStyle>
                      <a:lvl1pPr>
                        <a:spcBef>
                          <a:spcPct val="20000"/>
                        </a:spcBef>
                        <a:buClr>
                          <a:schemeClr val="tx1"/>
                        </a:buClr>
                        <a:buSzPct val="70000"/>
                        <a:buFont typeface="Wingdings" pitchFamily="2" charset="2"/>
                        <a:defRPr sz="2600">
                          <a:solidFill>
                            <a:schemeClr val="tx2"/>
                          </a:solidFill>
                          <a:latin typeface="Arial" charset="0"/>
                        </a:defRPr>
                      </a:lvl1pPr>
                      <a:lvl2pPr>
                        <a:spcBef>
                          <a:spcPct val="20000"/>
                        </a:spcBef>
                        <a:buClr>
                          <a:schemeClr val="accent1"/>
                        </a:buClr>
                        <a:buSzPct val="75000"/>
                        <a:buFont typeface="Wingdings" pitchFamily="2" charset="2"/>
                        <a:defRPr sz="2400">
                          <a:solidFill>
                            <a:schemeClr val="tx2"/>
                          </a:solidFill>
                          <a:latin typeface="Arial" charset="0"/>
                        </a:defRPr>
                      </a:lvl2pPr>
                      <a:lvl3pPr>
                        <a:spcBef>
                          <a:spcPct val="20000"/>
                        </a:spcBef>
                        <a:buClr>
                          <a:schemeClr val="accent2"/>
                        </a:buClr>
                        <a:defRPr sz="2000">
                          <a:solidFill>
                            <a:schemeClr val="tx2"/>
                          </a:solidFill>
                          <a:latin typeface="Arial" charset="0"/>
                        </a:defRPr>
                      </a:lvl3pPr>
                      <a:lvl4pPr>
                        <a:spcBef>
                          <a:spcPct val="20000"/>
                        </a:spcBef>
                        <a:buClr>
                          <a:schemeClr val="tx1"/>
                        </a:buClr>
                        <a:defRPr>
                          <a:solidFill>
                            <a:schemeClr val="tx2"/>
                          </a:solidFill>
                          <a:latin typeface="Arial" charset="0"/>
                        </a:defRPr>
                      </a:lvl4pPr>
                      <a:lvl5pPr>
                        <a:spcBef>
                          <a:spcPct val="20000"/>
                        </a:spcBef>
                        <a:defRPr>
                          <a:solidFill>
                            <a:schemeClr val="tx2"/>
                          </a:solidFill>
                          <a:latin typeface="Arial" charset="0"/>
                        </a:defRPr>
                      </a:lvl5pPr>
                      <a:lvl6pPr fontAlgn="base">
                        <a:spcBef>
                          <a:spcPct val="20000"/>
                        </a:spcBef>
                        <a:spcAft>
                          <a:spcPct val="0"/>
                        </a:spcAft>
                        <a:defRPr>
                          <a:solidFill>
                            <a:schemeClr val="tx2"/>
                          </a:solidFill>
                          <a:latin typeface="Arial" charset="0"/>
                        </a:defRPr>
                      </a:lvl6pPr>
                      <a:lvl7pPr fontAlgn="base">
                        <a:spcBef>
                          <a:spcPct val="20000"/>
                        </a:spcBef>
                        <a:spcAft>
                          <a:spcPct val="0"/>
                        </a:spcAft>
                        <a:defRPr>
                          <a:solidFill>
                            <a:schemeClr val="tx2"/>
                          </a:solidFill>
                          <a:latin typeface="Arial" charset="0"/>
                        </a:defRPr>
                      </a:lvl7pPr>
                      <a:lvl8pPr fontAlgn="base">
                        <a:spcBef>
                          <a:spcPct val="20000"/>
                        </a:spcBef>
                        <a:spcAft>
                          <a:spcPct val="0"/>
                        </a:spcAft>
                        <a:defRPr>
                          <a:solidFill>
                            <a:schemeClr val="tx2"/>
                          </a:solidFill>
                          <a:latin typeface="Arial" charset="0"/>
                        </a:defRPr>
                      </a:lvl8pPr>
                      <a:lvl9pPr fontAlgn="base">
                        <a:spcBef>
                          <a:spcPct val="20000"/>
                        </a:spcBef>
                        <a:spcAft>
                          <a:spcPct val="0"/>
                        </a:spcAft>
                        <a:defRPr>
                          <a:solidFill>
                            <a:schemeClr val="tx2"/>
                          </a:solidFill>
                          <a:latin typeface="Arial" charset="0"/>
                        </a:defRPr>
                      </a:lvl9pPr>
                    </a:lstStyle>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Char char="¢"/>
                        <a:tabLst/>
                      </a:pPr>
                      <a:r>
                        <a:rPr kumimoji="0" lang="en-US" altLang="en-US" sz="1400" b="0" i="0" u="none" strike="noStrike" cap="none" normalizeH="0" baseline="0" dirty="0" smtClean="0">
                          <a:ln>
                            <a:noFill/>
                          </a:ln>
                          <a:solidFill>
                            <a:schemeClr val="bg2"/>
                          </a:solidFill>
                          <a:effectLst/>
                          <a:latin typeface="Arial" charset="0"/>
                        </a:rPr>
                        <a:t>What policy and programme interventions are in place and how do they affect men and women?</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Char char="¢"/>
                        <a:tabLst/>
                      </a:pPr>
                      <a:r>
                        <a:rPr kumimoji="0" lang="en-US" altLang="en-US" sz="1400" b="0" i="0" u="none" strike="noStrike" cap="none" normalizeH="0" baseline="0" dirty="0" smtClean="0">
                          <a:ln>
                            <a:noFill/>
                          </a:ln>
                          <a:solidFill>
                            <a:schemeClr val="bg2"/>
                          </a:solidFill>
                          <a:effectLst/>
                          <a:latin typeface="Arial" charset="0"/>
                        </a:rPr>
                        <a:t>Who has access to services and markets?</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Char char="¢"/>
                        <a:tabLst/>
                      </a:pPr>
                      <a:r>
                        <a:rPr kumimoji="0" lang="en-US" altLang="en-US" sz="1400" b="0" i="0" u="none" strike="noStrike" cap="none" normalizeH="0" baseline="0" dirty="0" smtClean="0">
                          <a:ln>
                            <a:noFill/>
                          </a:ln>
                          <a:solidFill>
                            <a:schemeClr val="bg2"/>
                          </a:solidFill>
                          <a:effectLst/>
                          <a:latin typeface="Arial" charset="0"/>
                        </a:rPr>
                        <a:t> What are the constraints on access?</a:t>
                      </a:r>
                    </a:p>
                  </a:txBody>
                  <a:tcPr horzOverflow="overflow"/>
                </a:tc>
              </a:tr>
              <a:tr h="370840">
                <a:tc>
                  <a:txBody>
                    <a:bodyPr/>
                    <a:lstStyle>
                      <a:lvl1pPr>
                        <a:spcBef>
                          <a:spcPct val="20000"/>
                        </a:spcBef>
                        <a:buClr>
                          <a:schemeClr val="tx1"/>
                        </a:buClr>
                        <a:buSzPct val="70000"/>
                        <a:buFont typeface="Wingdings" pitchFamily="2" charset="2"/>
                        <a:defRPr sz="2600">
                          <a:solidFill>
                            <a:schemeClr val="tx2"/>
                          </a:solidFill>
                          <a:latin typeface="Arial" charset="0"/>
                        </a:defRPr>
                      </a:lvl1pPr>
                      <a:lvl2pPr>
                        <a:spcBef>
                          <a:spcPct val="20000"/>
                        </a:spcBef>
                        <a:buClr>
                          <a:schemeClr val="accent1"/>
                        </a:buClr>
                        <a:buSzPct val="75000"/>
                        <a:buFont typeface="Wingdings" pitchFamily="2" charset="2"/>
                        <a:defRPr sz="2400">
                          <a:solidFill>
                            <a:schemeClr val="tx2"/>
                          </a:solidFill>
                          <a:latin typeface="Arial" charset="0"/>
                        </a:defRPr>
                      </a:lvl2pPr>
                      <a:lvl3pPr>
                        <a:spcBef>
                          <a:spcPct val="20000"/>
                        </a:spcBef>
                        <a:buClr>
                          <a:schemeClr val="accent2"/>
                        </a:buClr>
                        <a:defRPr sz="2000">
                          <a:solidFill>
                            <a:schemeClr val="tx2"/>
                          </a:solidFill>
                          <a:latin typeface="Arial" charset="0"/>
                        </a:defRPr>
                      </a:lvl3pPr>
                      <a:lvl4pPr>
                        <a:spcBef>
                          <a:spcPct val="20000"/>
                        </a:spcBef>
                        <a:buClr>
                          <a:schemeClr val="tx1"/>
                        </a:buClr>
                        <a:defRPr>
                          <a:solidFill>
                            <a:schemeClr val="tx2"/>
                          </a:solidFill>
                          <a:latin typeface="Arial" charset="0"/>
                        </a:defRPr>
                      </a:lvl4pPr>
                      <a:lvl5pPr>
                        <a:spcBef>
                          <a:spcPct val="20000"/>
                        </a:spcBef>
                        <a:defRPr>
                          <a:solidFill>
                            <a:schemeClr val="tx2"/>
                          </a:solidFill>
                          <a:latin typeface="Arial" charset="0"/>
                        </a:defRPr>
                      </a:lvl5pPr>
                      <a:lvl6pPr fontAlgn="base">
                        <a:spcBef>
                          <a:spcPct val="20000"/>
                        </a:spcBef>
                        <a:spcAft>
                          <a:spcPct val="0"/>
                        </a:spcAft>
                        <a:defRPr>
                          <a:solidFill>
                            <a:schemeClr val="tx2"/>
                          </a:solidFill>
                          <a:latin typeface="Arial" charset="0"/>
                        </a:defRPr>
                      </a:lvl6pPr>
                      <a:lvl7pPr fontAlgn="base">
                        <a:spcBef>
                          <a:spcPct val="20000"/>
                        </a:spcBef>
                        <a:spcAft>
                          <a:spcPct val="0"/>
                        </a:spcAft>
                        <a:defRPr>
                          <a:solidFill>
                            <a:schemeClr val="tx2"/>
                          </a:solidFill>
                          <a:latin typeface="Arial" charset="0"/>
                        </a:defRPr>
                      </a:lvl7pPr>
                      <a:lvl8pPr fontAlgn="base">
                        <a:spcBef>
                          <a:spcPct val="20000"/>
                        </a:spcBef>
                        <a:spcAft>
                          <a:spcPct val="0"/>
                        </a:spcAft>
                        <a:defRPr>
                          <a:solidFill>
                            <a:schemeClr val="tx2"/>
                          </a:solidFill>
                          <a:latin typeface="Arial" charset="0"/>
                        </a:defRPr>
                      </a:lvl8pPr>
                      <a:lvl9pPr fontAlgn="base">
                        <a:spcBef>
                          <a:spcPct val="20000"/>
                        </a:spcBef>
                        <a:spcAft>
                          <a:spcPct val="0"/>
                        </a:spcAft>
                        <a:defRPr>
                          <a:solidFill>
                            <a:schemeClr val="tx2"/>
                          </a:solidFill>
                          <a:latin typeface="Arial" charset="0"/>
                        </a:defRPr>
                      </a:lvl9pPr>
                    </a:lstStyle>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None/>
                        <a:tabLst/>
                      </a:pPr>
                      <a:r>
                        <a:rPr kumimoji="0" lang="en-US" altLang="en-US" sz="1400" b="0" i="0" u="none" strike="noStrike" cap="none" normalizeH="0" baseline="0" dirty="0" smtClean="0">
                          <a:ln>
                            <a:noFill/>
                          </a:ln>
                          <a:solidFill>
                            <a:schemeClr val="tx1"/>
                          </a:solidFill>
                          <a:effectLst/>
                          <a:latin typeface="Arial" charset="0"/>
                        </a:rPr>
                        <a:t>Discourse</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None/>
                        <a:tabLst/>
                      </a:pPr>
                      <a:r>
                        <a:rPr kumimoji="0" lang="en-US" altLang="en-US" sz="1400" b="0" i="1" u="none" strike="noStrike" cap="none" normalizeH="0" baseline="0" dirty="0" smtClean="0">
                          <a:ln>
                            <a:noFill/>
                          </a:ln>
                          <a:solidFill>
                            <a:schemeClr val="tx1"/>
                          </a:solidFill>
                          <a:effectLst/>
                          <a:latin typeface="Arial" charset="0"/>
                        </a:rPr>
                        <a:t>Beliefs</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None/>
                        <a:tabLst/>
                      </a:pPr>
                      <a:r>
                        <a:rPr kumimoji="0" lang="en-US" altLang="en-US" sz="1400" b="0" i="1" u="none" strike="noStrike" cap="none" normalizeH="0" baseline="0" dirty="0" smtClean="0">
                          <a:ln>
                            <a:noFill/>
                          </a:ln>
                          <a:solidFill>
                            <a:schemeClr val="tx1"/>
                          </a:solidFill>
                          <a:effectLst/>
                          <a:latin typeface="Arial" charset="0"/>
                        </a:rPr>
                        <a:t>Values</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None/>
                        <a:tabLst/>
                      </a:pPr>
                      <a:r>
                        <a:rPr kumimoji="0" lang="en-US" altLang="en-US" sz="1400" b="0" i="1" u="none" strike="noStrike" cap="none" normalizeH="0" baseline="0" dirty="0" smtClean="0">
                          <a:ln>
                            <a:noFill/>
                          </a:ln>
                          <a:solidFill>
                            <a:schemeClr val="tx1"/>
                          </a:solidFill>
                          <a:effectLst/>
                          <a:latin typeface="Arial" charset="0"/>
                        </a:rPr>
                        <a:t>Attitudes</a:t>
                      </a:r>
                    </a:p>
                  </a:txBody>
                  <a:tcPr horzOverflow="overflow"/>
                </a:tc>
                <a:tc>
                  <a:txBody>
                    <a:bodyPr/>
                    <a:lstStyle>
                      <a:lvl1pPr>
                        <a:spcBef>
                          <a:spcPct val="20000"/>
                        </a:spcBef>
                        <a:buClr>
                          <a:schemeClr val="tx1"/>
                        </a:buClr>
                        <a:buSzPct val="70000"/>
                        <a:buFont typeface="Wingdings" pitchFamily="2" charset="2"/>
                        <a:defRPr sz="2600">
                          <a:solidFill>
                            <a:schemeClr val="tx2"/>
                          </a:solidFill>
                          <a:latin typeface="Arial" charset="0"/>
                        </a:defRPr>
                      </a:lvl1pPr>
                      <a:lvl2pPr>
                        <a:spcBef>
                          <a:spcPct val="20000"/>
                        </a:spcBef>
                        <a:buClr>
                          <a:schemeClr val="accent1"/>
                        </a:buClr>
                        <a:buSzPct val="75000"/>
                        <a:buFont typeface="Wingdings" pitchFamily="2" charset="2"/>
                        <a:defRPr sz="2400">
                          <a:solidFill>
                            <a:schemeClr val="tx2"/>
                          </a:solidFill>
                          <a:latin typeface="Arial" charset="0"/>
                        </a:defRPr>
                      </a:lvl2pPr>
                      <a:lvl3pPr>
                        <a:spcBef>
                          <a:spcPct val="20000"/>
                        </a:spcBef>
                        <a:buClr>
                          <a:schemeClr val="accent2"/>
                        </a:buClr>
                        <a:defRPr sz="2000">
                          <a:solidFill>
                            <a:schemeClr val="tx2"/>
                          </a:solidFill>
                          <a:latin typeface="Arial" charset="0"/>
                        </a:defRPr>
                      </a:lvl3pPr>
                      <a:lvl4pPr>
                        <a:spcBef>
                          <a:spcPct val="20000"/>
                        </a:spcBef>
                        <a:buClr>
                          <a:schemeClr val="tx1"/>
                        </a:buClr>
                        <a:defRPr>
                          <a:solidFill>
                            <a:schemeClr val="tx2"/>
                          </a:solidFill>
                          <a:latin typeface="Arial" charset="0"/>
                        </a:defRPr>
                      </a:lvl4pPr>
                      <a:lvl5pPr>
                        <a:spcBef>
                          <a:spcPct val="20000"/>
                        </a:spcBef>
                        <a:defRPr>
                          <a:solidFill>
                            <a:schemeClr val="tx2"/>
                          </a:solidFill>
                          <a:latin typeface="Arial" charset="0"/>
                        </a:defRPr>
                      </a:lvl5pPr>
                      <a:lvl6pPr fontAlgn="base">
                        <a:spcBef>
                          <a:spcPct val="20000"/>
                        </a:spcBef>
                        <a:spcAft>
                          <a:spcPct val="0"/>
                        </a:spcAft>
                        <a:defRPr>
                          <a:solidFill>
                            <a:schemeClr val="tx2"/>
                          </a:solidFill>
                          <a:latin typeface="Arial" charset="0"/>
                        </a:defRPr>
                      </a:lvl6pPr>
                      <a:lvl7pPr fontAlgn="base">
                        <a:spcBef>
                          <a:spcPct val="20000"/>
                        </a:spcBef>
                        <a:spcAft>
                          <a:spcPct val="0"/>
                        </a:spcAft>
                        <a:defRPr>
                          <a:solidFill>
                            <a:schemeClr val="tx2"/>
                          </a:solidFill>
                          <a:latin typeface="Arial" charset="0"/>
                        </a:defRPr>
                      </a:lvl7pPr>
                      <a:lvl8pPr fontAlgn="base">
                        <a:spcBef>
                          <a:spcPct val="20000"/>
                        </a:spcBef>
                        <a:spcAft>
                          <a:spcPct val="0"/>
                        </a:spcAft>
                        <a:defRPr>
                          <a:solidFill>
                            <a:schemeClr val="tx2"/>
                          </a:solidFill>
                          <a:latin typeface="Arial" charset="0"/>
                        </a:defRPr>
                      </a:lvl8pPr>
                      <a:lvl9pPr fontAlgn="base">
                        <a:spcBef>
                          <a:spcPct val="20000"/>
                        </a:spcBef>
                        <a:spcAft>
                          <a:spcPct val="0"/>
                        </a:spcAft>
                        <a:defRPr>
                          <a:solidFill>
                            <a:schemeClr val="tx2"/>
                          </a:solidFill>
                          <a:latin typeface="Arial" charset="0"/>
                        </a:defRPr>
                      </a:lvl9pPr>
                    </a:lstStyle>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Char char="¢"/>
                        <a:tabLst/>
                      </a:pPr>
                      <a:r>
                        <a:rPr kumimoji="0" lang="en-US" altLang="en-US" sz="1400" b="0" i="0" u="none" strike="noStrike" cap="none" normalizeH="0" baseline="0" dirty="0" smtClean="0">
                          <a:ln>
                            <a:noFill/>
                          </a:ln>
                          <a:solidFill>
                            <a:schemeClr val="bg2"/>
                          </a:solidFill>
                          <a:effectLst/>
                          <a:latin typeface="Arial" charset="0"/>
                        </a:rPr>
                        <a:t>What beliefs and attitudes are held about women and men?  </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Char char="¢"/>
                        <a:tabLst/>
                      </a:pPr>
                      <a:r>
                        <a:rPr kumimoji="0" lang="en-US" altLang="en-US" sz="1400" b="0" i="0" u="none" strike="noStrike" cap="none" normalizeH="0" baseline="0" dirty="0" smtClean="0">
                          <a:ln>
                            <a:noFill/>
                          </a:ln>
                          <a:solidFill>
                            <a:schemeClr val="bg2"/>
                          </a:solidFill>
                          <a:effectLst/>
                          <a:latin typeface="Arial" charset="0"/>
                        </a:rPr>
                        <a:t>How do these influence roles, situations and structures?</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Char char="¢"/>
                        <a:tabLst/>
                      </a:pPr>
                      <a:r>
                        <a:rPr kumimoji="0" lang="en-US" altLang="en-US" sz="1400" b="0" i="0" u="none" strike="noStrike" cap="none" normalizeH="0" baseline="0" dirty="0" smtClean="0">
                          <a:ln>
                            <a:noFill/>
                          </a:ln>
                          <a:solidFill>
                            <a:schemeClr val="bg2"/>
                          </a:solidFill>
                          <a:effectLst/>
                          <a:latin typeface="Arial" charset="0"/>
                        </a:rPr>
                        <a:t>How are men and women portrayed?  In official discourse?  In everyday speech?</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Char char="¢"/>
                        <a:tabLst/>
                      </a:pPr>
                      <a:r>
                        <a:rPr kumimoji="0" lang="en-US" altLang="en-US" sz="1400" b="0" i="0" u="none" strike="noStrike" cap="none" normalizeH="0" baseline="0" dirty="0" smtClean="0">
                          <a:ln>
                            <a:noFill/>
                          </a:ln>
                          <a:solidFill>
                            <a:schemeClr val="bg2"/>
                          </a:solidFill>
                          <a:effectLst/>
                          <a:latin typeface="Arial" charset="0"/>
                        </a:rPr>
                        <a:t>How are inequalities and power differences justified and internalised (seen as normal and natural)?</a:t>
                      </a:r>
                    </a:p>
                  </a:txBody>
                  <a:tcPr horzOverflow="overflow"/>
                </a:tc>
              </a:tr>
            </a:tbl>
          </a:graphicData>
        </a:graphic>
      </p:graphicFrame>
    </p:spTree>
    <p:extLst>
      <p:ext uri="{BB962C8B-B14F-4D97-AF65-F5344CB8AC3E}">
        <p14:creationId xmlns:p14="http://schemas.microsoft.com/office/powerpoint/2010/main" val="14462888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smtClean="0"/>
              <a:t>Examples - Gender Equality and Development</a:t>
            </a:r>
            <a:endParaRPr lang="it-IT" b="1" dirty="0"/>
          </a:p>
        </p:txBody>
      </p:sp>
      <p:sp>
        <p:nvSpPr>
          <p:cNvPr id="3" name="Segnaposto contenuto 2"/>
          <p:cNvSpPr>
            <a:spLocks noGrp="1"/>
          </p:cNvSpPr>
          <p:nvPr>
            <p:ph idx="1"/>
          </p:nvPr>
        </p:nvSpPr>
        <p:spPr>
          <a:xfrm>
            <a:off x="431800" y="1556792"/>
            <a:ext cx="8244656" cy="4320480"/>
          </a:xfrm>
        </p:spPr>
        <p:txBody>
          <a:bodyPr/>
          <a:lstStyle/>
          <a:p>
            <a:r>
              <a:rPr lang="it-IT" dirty="0" smtClean="0"/>
              <a:t>The Moser Framework was specifically developed for gender planning in development contexts.  It includes:</a:t>
            </a:r>
          </a:p>
          <a:p>
            <a:pPr>
              <a:buFont typeface="Arial" panose="020B0604020202020204" pitchFamily="34" charset="0"/>
              <a:buChar char="•"/>
            </a:pPr>
            <a:r>
              <a:rPr lang="it-IT" dirty="0" smtClean="0"/>
              <a:t>Gender role identification - designed to make visible the gender division of labour, by mapping all activities of men and women, girls and boys, in the household over a 24 hour period, including:</a:t>
            </a:r>
          </a:p>
          <a:p>
            <a:pPr lvl="1">
              <a:buFont typeface="Arial" panose="020B0604020202020204" pitchFamily="34" charset="0"/>
              <a:buChar char="•"/>
            </a:pPr>
            <a:r>
              <a:rPr lang="it-IT" dirty="0" smtClean="0"/>
              <a:t>Productive work that produces goods and services for the household</a:t>
            </a:r>
          </a:p>
          <a:p>
            <a:pPr lvl="1">
              <a:buFont typeface="Arial" panose="020B0604020202020204" pitchFamily="34" charset="0"/>
              <a:buChar char="•"/>
            </a:pPr>
            <a:r>
              <a:rPr lang="it-IT" dirty="0" smtClean="0"/>
              <a:t>Reproductive work that involves all the tasks associated with unpaid care</a:t>
            </a:r>
          </a:p>
          <a:p>
            <a:pPr lvl="1">
              <a:buFont typeface="Arial" panose="020B0604020202020204" pitchFamily="34" charset="0"/>
              <a:buChar char="•"/>
            </a:pPr>
            <a:r>
              <a:rPr lang="it-IT" dirty="0" smtClean="0"/>
              <a:t>Community roles that include provisioning and maintenance of community resources</a:t>
            </a:r>
          </a:p>
          <a:p>
            <a:pPr>
              <a:buFont typeface="Arial" panose="020B0604020202020204" pitchFamily="34" charset="0"/>
              <a:buChar char="•"/>
            </a:pPr>
            <a:r>
              <a:rPr lang="it-IT" dirty="0" smtClean="0"/>
              <a:t>Gender needs assessment – women have specific needs and interests because of their triple role and subordinate position to men in society</a:t>
            </a:r>
          </a:p>
          <a:p>
            <a:pPr lvl="1">
              <a:buFont typeface="Arial" panose="020B0604020202020204" pitchFamily="34" charset="0"/>
              <a:buChar char="•"/>
            </a:pPr>
            <a:r>
              <a:rPr lang="it-IT" dirty="0" smtClean="0"/>
              <a:t>Practical gender needs that often relate to living conditions</a:t>
            </a:r>
          </a:p>
          <a:p>
            <a:pPr lvl="1">
              <a:buFont typeface="Arial" panose="020B0604020202020204" pitchFamily="34" charset="0"/>
              <a:buChar char="•"/>
            </a:pPr>
            <a:r>
              <a:rPr lang="it-IT" dirty="0" smtClean="0"/>
              <a:t>Strategic gender interests/ needs that are due to women’s subordinate status vis a vis men.</a:t>
            </a:r>
          </a:p>
          <a:p>
            <a:pPr>
              <a:buFont typeface="Arial" panose="020B0604020202020204" pitchFamily="34" charset="0"/>
              <a:buChar char="•"/>
            </a:pPr>
            <a:r>
              <a:rPr lang="it-IT" dirty="0" smtClean="0"/>
              <a:t>Control of resources and decision-making within the household</a:t>
            </a:r>
          </a:p>
          <a:p>
            <a:pPr>
              <a:buFont typeface="Arial" panose="020B0604020202020204" pitchFamily="34" charset="0"/>
              <a:buChar char="•"/>
            </a:pPr>
            <a:r>
              <a:rPr lang="it-IT" dirty="0" smtClean="0"/>
              <a:t>Impact of planned interventions on women’s roles and workload</a:t>
            </a:r>
          </a:p>
          <a:p>
            <a:pPr marL="0" indent="0"/>
            <a:endParaRPr lang="it-IT" sz="1200" dirty="0" smtClean="0"/>
          </a:p>
          <a:p>
            <a:pPr marL="0" indent="0"/>
            <a:r>
              <a:rPr lang="it-IT" sz="1200" dirty="0" smtClean="0"/>
              <a:t>See </a:t>
            </a:r>
            <a:r>
              <a:rPr lang="it-IT" sz="1200" dirty="0" smtClean="0">
                <a:hlinkClick r:id="rId3"/>
              </a:rPr>
              <a:t>http</a:t>
            </a:r>
            <a:r>
              <a:rPr lang="it-IT" sz="1200" dirty="0">
                <a:hlinkClick r:id="rId3"/>
              </a:rPr>
              <a:t>://web.worldbank.org/WBSITE/EXTERNAL/TOPICS/EXTSOCIALDEVELOPMENT/EXTTOPPSISOU/0,,</a:t>
            </a:r>
            <a:r>
              <a:rPr lang="it-IT" sz="1200" dirty="0" smtClean="0">
                <a:hlinkClick r:id="rId3"/>
              </a:rPr>
              <a:t>contentMDK:20590734~menuPK:1442609~pagePK:64168445~piPK:64168309~theSitePK:1424003~isCURL:Y,00.html</a:t>
            </a:r>
            <a:r>
              <a:rPr lang="it-IT" sz="1200" dirty="0" smtClean="0"/>
              <a:t> </a:t>
            </a:r>
          </a:p>
          <a:p>
            <a:pPr>
              <a:buFont typeface="Arial" panose="020B0604020202020204" pitchFamily="34" charset="0"/>
              <a:buChar char="•"/>
            </a:pPr>
            <a:endParaRPr lang="it-IT" dirty="0" smtClean="0"/>
          </a:p>
          <a:p>
            <a:r>
              <a:rPr lang="it-IT" dirty="0" smtClean="0"/>
              <a:t> </a:t>
            </a:r>
            <a:endParaRPr lang="it-IT"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smtClean="0"/>
              <a:t>Examples - Gender Equality and Development</a:t>
            </a:r>
            <a:endParaRPr lang="it-IT" b="1" dirty="0"/>
          </a:p>
        </p:txBody>
      </p:sp>
      <p:sp>
        <p:nvSpPr>
          <p:cNvPr id="3" name="Segnaposto contenuto 2"/>
          <p:cNvSpPr>
            <a:spLocks noGrp="1"/>
          </p:cNvSpPr>
          <p:nvPr>
            <p:ph idx="1"/>
          </p:nvPr>
        </p:nvSpPr>
        <p:spPr>
          <a:xfrm>
            <a:off x="431800" y="1484784"/>
            <a:ext cx="8244656" cy="4320480"/>
          </a:xfrm>
        </p:spPr>
        <p:txBody>
          <a:bodyPr/>
          <a:lstStyle/>
          <a:p>
            <a:r>
              <a:rPr lang="it-IT" sz="1600" dirty="0" smtClean="0"/>
              <a:t>Social Relations Approach:</a:t>
            </a:r>
          </a:p>
          <a:p>
            <a:pPr lvl="0">
              <a:buFont typeface="Arial" panose="020B0604020202020204" pitchFamily="34" charset="0"/>
              <a:buChar char="•"/>
            </a:pPr>
            <a:r>
              <a:rPr lang="en-US" sz="1600" dirty="0"/>
              <a:t>The goal of development is human </a:t>
            </a:r>
            <a:r>
              <a:rPr lang="en-US" sz="1600" dirty="0" smtClean="0"/>
              <a:t>development – not just economic growth and productivity.  Need to critically examine how development interventions contribute – or not – to these broader goals.</a:t>
            </a:r>
          </a:p>
          <a:p>
            <a:pPr lvl="0">
              <a:buFont typeface="Arial" panose="020B0604020202020204" pitchFamily="34" charset="0"/>
              <a:buChar char="•"/>
            </a:pPr>
            <a:r>
              <a:rPr lang="en-US" sz="1600" dirty="0" smtClean="0"/>
              <a:t>Focus on social relations – the dynamic structural relationships that create and reproduce systematic differences in the positioning of different groups of people. Unequal social relations produce unequal access to resources, claims and responsibilities.</a:t>
            </a:r>
          </a:p>
          <a:p>
            <a:pPr lvl="0">
              <a:buFont typeface="Arial" panose="020B0604020202020204" pitchFamily="34" charset="0"/>
              <a:buChar char="•"/>
            </a:pPr>
            <a:r>
              <a:rPr lang="en-US" sz="1600" dirty="0"/>
              <a:t>I</a:t>
            </a:r>
            <a:r>
              <a:rPr lang="en-US" sz="1600" dirty="0" smtClean="0"/>
              <a:t>nstitutions (state</a:t>
            </a:r>
            <a:r>
              <a:rPr lang="en-US" sz="1600" dirty="0"/>
              <a:t>, market, community, family / kinship</a:t>
            </a:r>
            <a:r>
              <a:rPr lang="en-US" sz="1600" dirty="0" smtClean="0"/>
              <a:t>) also produce, reproduce and reinforce inequalities at the micro to macro levels.</a:t>
            </a:r>
          </a:p>
          <a:p>
            <a:pPr lvl="0">
              <a:buFont typeface="Arial" panose="020B0604020202020204" pitchFamily="34" charset="0"/>
              <a:buChar char="•"/>
            </a:pPr>
            <a:r>
              <a:rPr lang="en-US" sz="1600" dirty="0" smtClean="0"/>
              <a:t>Institutional policies and the extent to which they </a:t>
            </a:r>
            <a:r>
              <a:rPr lang="en-US" sz="1600" dirty="0" err="1" smtClean="0"/>
              <a:t>recognise</a:t>
            </a:r>
            <a:r>
              <a:rPr lang="en-US" sz="1600" dirty="0" smtClean="0"/>
              <a:t> and promote gender issues.</a:t>
            </a:r>
          </a:p>
          <a:p>
            <a:pPr lvl="0">
              <a:buFont typeface="Arial" panose="020B0604020202020204" pitchFamily="34" charset="0"/>
              <a:buChar char="•"/>
            </a:pPr>
            <a:r>
              <a:rPr lang="en-US" sz="1600" dirty="0" smtClean="0"/>
              <a:t>Structural causal analysis – immediate, underlying and structural factors that cause problems and their impact on different actors in the institutions above</a:t>
            </a:r>
            <a:endParaRPr lang="it-IT" sz="1600" dirty="0" smtClean="0"/>
          </a:p>
          <a:p>
            <a:r>
              <a:rPr lang="it-IT" sz="1200" dirty="0" smtClean="0"/>
              <a:t>See</a:t>
            </a:r>
          </a:p>
          <a:p>
            <a:r>
              <a:rPr lang="it-IT" sz="1200" dirty="0">
                <a:hlinkClick r:id="rId3"/>
              </a:rPr>
              <a:t>http://web.worldbank.org/WBSITE/EXTERNAL/TOPICS/EXTSOCIALDEVELOPMENT/EXTTOPPSISOU/0,,</a:t>
            </a:r>
            <a:r>
              <a:rPr lang="it-IT" sz="1200" dirty="0" smtClean="0">
                <a:hlinkClick r:id="rId3"/>
              </a:rPr>
              <a:t>contentMDK:20590891~menuPK:1442609~pagePK:64168445~piPK:64168309~theSitePK:1424003~isCURL:Y,00.html</a:t>
            </a:r>
            <a:r>
              <a:rPr lang="it-IT" sz="1200" dirty="0" smtClean="0"/>
              <a:t> </a:t>
            </a:r>
          </a:p>
        </p:txBody>
      </p:sp>
    </p:spTree>
    <p:extLst>
      <p:ext uri="{BB962C8B-B14F-4D97-AF65-F5344CB8AC3E}">
        <p14:creationId xmlns:p14="http://schemas.microsoft.com/office/powerpoint/2010/main" val="29700027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smtClean="0"/>
              <a:t>Gender Equality and Conflict</a:t>
            </a:r>
            <a:endParaRPr lang="it-IT" b="1" dirty="0"/>
          </a:p>
        </p:txBody>
      </p:sp>
      <p:sp>
        <p:nvSpPr>
          <p:cNvPr id="3" name="Segnaposto contenuto 2"/>
          <p:cNvSpPr>
            <a:spLocks noGrp="1"/>
          </p:cNvSpPr>
          <p:nvPr>
            <p:ph idx="1"/>
          </p:nvPr>
        </p:nvSpPr>
        <p:spPr>
          <a:xfrm>
            <a:off x="467544" y="1546448"/>
            <a:ext cx="8208912" cy="4258816"/>
          </a:xfrm>
        </p:spPr>
        <p:txBody>
          <a:bodyPr/>
          <a:lstStyle/>
          <a:p>
            <a:r>
              <a:rPr lang="it-IT" dirty="0" smtClean="0"/>
              <a:t>In conflict affected settings, gender analysis also needs to take account of the following:</a:t>
            </a:r>
          </a:p>
          <a:p>
            <a:pPr>
              <a:buFont typeface="Arial" panose="020B0604020202020204" pitchFamily="34" charset="0"/>
              <a:buChar char="•"/>
            </a:pPr>
            <a:r>
              <a:rPr lang="en-US" b="1" dirty="0" smtClean="0"/>
              <a:t>History </a:t>
            </a:r>
            <a:r>
              <a:rPr lang="en-US" b="1" dirty="0"/>
              <a:t>of armed conflict: </a:t>
            </a:r>
            <a:r>
              <a:rPr lang="en-US" dirty="0"/>
              <a:t>legacies of previous wars, e.g., children of rape, widowed women, orphans; </a:t>
            </a:r>
          </a:p>
          <a:p>
            <a:pPr>
              <a:buFont typeface="Arial" panose="020B0604020202020204" pitchFamily="34" charset="0"/>
              <a:buChar char="•"/>
            </a:pPr>
            <a:r>
              <a:rPr lang="en-US" b="1" dirty="0" smtClean="0"/>
              <a:t>Governance </a:t>
            </a:r>
            <a:r>
              <a:rPr lang="en-US" b="1" dirty="0"/>
              <a:t>and political instability: </a:t>
            </a:r>
            <a:r>
              <a:rPr lang="en-US" dirty="0"/>
              <a:t>women’s exclusion from public decision-making, corruption as it affects women differently from men; </a:t>
            </a:r>
          </a:p>
          <a:p>
            <a:pPr>
              <a:buFont typeface="Arial" panose="020B0604020202020204" pitchFamily="34" charset="0"/>
              <a:buChar char="•"/>
            </a:pPr>
            <a:r>
              <a:rPr lang="en-US" b="1" dirty="0" smtClean="0"/>
              <a:t>Militarization</a:t>
            </a:r>
            <a:r>
              <a:rPr lang="en-US" b="1" dirty="0"/>
              <a:t>: </a:t>
            </a:r>
            <a:r>
              <a:rPr lang="en-US" dirty="0"/>
              <a:t>spending on armies reducing resources for social services; </a:t>
            </a:r>
          </a:p>
          <a:p>
            <a:pPr>
              <a:buFont typeface="Arial" panose="020B0604020202020204" pitchFamily="34" charset="0"/>
              <a:buChar char="•"/>
            </a:pPr>
            <a:r>
              <a:rPr lang="en-US" b="1" dirty="0" smtClean="0"/>
              <a:t>Population </a:t>
            </a:r>
            <a:r>
              <a:rPr lang="en-US" b="1" dirty="0"/>
              <a:t>heterogeneity: </a:t>
            </a:r>
            <a:r>
              <a:rPr lang="en-US" dirty="0"/>
              <a:t>communal separatist mobilization, gender expression of ethnic difference; </a:t>
            </a:r>
          </a:p>
          <a:p>
            <a:pPr>
              <a:buFont typeface="Arial" panose="020B0604020202020204" pitchFamily="34" charset="0"/>
              <a:buChar char="•"/>
            </a:pPr>
            <a:r>
              <a:rPr lang="en-US" b="1" dirty="0" smtClean="0"/>
              <a:t>Demographic </a:t>
            </a:r>
            <a:r>
              <a:rPr lang="en-US" b="1" dirty="0"/>
              <a:t>stress: </a:t>
            </a:r>
            <a:r>
              <a:rPr lang="en-US" dirty="0"/>
              <a:t>unemployed young men, infant mortality; </a:t>
            </a:r>
          </a:p>
          <a:p>
            <a:pPr>
              <a:buFont typeface="Arial" panose="020B0604020202020204" pitchFamily="34" charset="0"/>
              <a:buChar char="•"/>
            </a:pPr>
            <a:r>
              <a:rPr lang="en-US" b="1" dirty="0" smtClean="0"/>
              <a:t>Economic </a:t>
            </a:r>
            <a:r>
              <a:rPr lang="en-US" b="1" dirty="0"/>
              <a:t>performance: </a:t>
            </a:r>
            <a:r>
              <a:rPr lang="en-US" dirty="0"/>
              <a:t>unformalization is associated with more women in badly paid jobs and in the informal sector; </a:t>
            </a:r>
          </a:p>
          <a:p>
            <a:pPr>
              <a:buFont typeface="Arial" panose="020B0604020202020204" pitchFamily="34" charset="0"/>
              <a:buChar char="•"/>
            </a:pPr>
            <a:r>
              <a:rPr lang="en-US" b="1" dirty="0" smtClean="0"/>
              <a:t>Human </a:t>
            </a:r>
            <a:r>
              <a:rPr lang="en-US" b="1" dirty="0"/>
              <a:t>development: </a:t>
            </a:r>
            <a:r>
              <a:rPr lang="en-US" dirty="0"/>
              <a:t>high maternal mortality rate, women’s unmet expectations about education and health; </a:t>
            </a:r>
          </a:p>
          <a:p>
            <a:pPr>
              <a:buFont typeface="Arial" panose="020B0604020202020204" pitchFamily="34" charset="0"/>
              <a:buChar char="•"/>
            </a:pPr>
            <a:r>
              <a:rPr lang="en-US" b="1" dirty="0" smtClean="0"/>
              <a:t>Environmental </a:t>
            </a:r>
            <a:r>
              <a:rPr lang="en-US" b="1" dirty="0"/>
              <a:t>stress: </a:t>
            </a:r>
            <a:r>
              <a:rPr lang="en-US" dirty="0"/>
              <a:t>women’s access to water and arable land; </a:t>
            </a:r>
          </a:p>
          <a:p>
            <a:pPr>
              <a:buFont typeface="Arial" panose="020B0604020202020204" pitchFamily="34" charset="0"/>
              <a:buChar char="•"/>
            </a:pPr>
            <a:r>
              <a:rPr lang="en-US" b="1" dirty="0" smtClean="0"/>
              <a:t>Cultural </a:t>
            </a:r>
            <a:r>
              <a:rPr lang="en-US" b="1" dirty="0"/>
              <a:t>influences: </a:t>
            </a:r>
            <a:r>
              <a:rPr lang="en-US" dirty="0"/>
              <a:t>cultural practices restricting women and valuing hyper-masculinity in men; </a:t>
            </a:r>
          </a:p>
          <a:p>
            <a:pPr>
              <a:buFont typeface="Arial" panose="020B0604020202020204" pitchFamily="34" charset="0"/>
              <a:buChar char="•"/>
            </a:pPr>
            <a:r>
              <a:rPr lang="en-US" b="1" dirty="0" smtClean="0"/>
              <a:t>International </a:t>
            </a:r>
            <a:r>
              <a:rPr lang="en-US" b="1" dirty="0"/>
              <a:t>linkages: </a:t>
            </a:r>
            <a:r>
              <a:rPr lang="en-US" dirty="0"/>
              <a:t>trafficking in women, few links to international arena mean fewer chances of implementation of the Convention for the Elimination of All Forms of Discrimination against Women (CEDAW), or else women’s rights seem culturally alien.</a:t>
            </a:r>
          </a:p>
          <a:p>
            <a:r>
              <a:rPr lang="en-US" dirty="0"/>
              <a:t> </a:t>
            </a:r>
          </a:p>
          <a:p>
            <a:endParaRPr lang="it-IT" dirty="0"/>
          </a:p>
        </p:txBody>
      </p:sp>
    </p:spTree>
    <p:extLst>
      <p:ext uri="{BB962C8B-B14F-4D97-AF65-F5344CB8AC3E}">
        <p14:creationId xmlns:p14="http://schemas.microsoft.com/office/powerpoint/2010/main" val="35893839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smtClean="0"/>
              <a:t>Gender Equality and Human Rights</a:t>
            </a:r>
            <a:endParaRPr lang="it-IT" b="1" dirty="0"/>
          </a:p>
        </p:txBody>
      </p:sp>
      <p:sp>
        <p:nvSpPr>
          <p:cNvPr id="3" name="Segnaposto contenuto 2"/>
          <p:cNvSpPr>
            <a:spLocks noGrp="1"/>
          </p:cNvSpPr>
          <p:nvPr>
            <p:ph idx="1"/>
          </p:nvPr>
        </p:nvSpPr>
        <p:spPr>
          <a:xfrm>
            <a:off x="431800" y="1484784"/>
            <a:ext cx="7740600" cy="4536504"/>
          </a:xfrm>
        </p:spPr>
        <p:txBody>
          <a:bodyPr/>
          <a:lstStyle/>
          <a:p>
            <a:pPr marL="0" indent="0"/>
            <a:r>
              <a:rPr lang="it-IT" dirty="0"/>
              <a:t>Using </a:t>
            </a:r>
            <a:r>
              <a:rPr lang="it-IT" dirty="0" smtClean="0"/>
              <a:t>women’s rights </a:t>
            </a:r>
            <a:r>
              <a:rPr lang="it-IT" dirty="0"/>
              <a:t>commitments as a frame for </a:t>
            </a:r>
            <a:r>
              <a:rPr lang="it-IT" dirty="0" smtClean="0"/>
              <a:t>analysis, in particular CEDAW and UNSCR 1325 and related resolutions, together with CEDAW resolutions and concluding comments. </a:t>
            </a:r>
          </a:p>
          <a:p>
            <a:pPr marL="0" indent="0"/>
            <a:r>
              <a:rPr lang="it-IT" dirty="0" smtClean="0"/>
              <a:t>For </a:t>
            </a:r>
            <a:r>
              <a:rPr lang="it-IT" dirty="0"/>
              <a:t>example, CEDAW reporting provides an opportunity for States Parties to:</a:t>
            </a:r>
            <a:endParaRPr lang="en-US" dirty="0"/>
          </a:p>
          <a:p>
            <a:pPr>
              <a:buFont typeface="Arial" panose="020B0604020202020204" pitchFamily="34" charset="0"/>
              <a:buChar char="•"/>
            </a:pPr>
            <a:r>
              <a:rPr lang="en-US" dirty="0"/>
              <a:t>Conduct a comprehensive review of the measures it has taken to harmonize domestic law and policy with the provisions of the Convention; </a:t>
            </a:r>
          </a:p>
          <a:p>
            <a:pPr>
              <a:buFont typeface="Arial" panose="020B0604020202020204" pitchFamily="34" charset="0"/>
              <a:buChar char="•"/>
            </a:pPr>
            <a:r>
              <a:rPr lang="en-US" dirty="0"/>
              <a:t>Monitor progress made in promoting the enjoyment of the rights set forth in the Convention; </a:t>
            </a:r>
          </a:p>
          <a:p>
            <a:pPr>
              <a:buFont typeface="Arial" panose="020B0604020202020204" pitchFamily="34" charset="0"/>
              <a:buChar char="•"/>
            </a:pPr>
            <a:r>
              <a:rPr lang="en-US" dirty="0"/>
              <a:t>Identify problems and shortcomings in its approach to the implementation of the Convention; </a:t>
            </a:r>
          </a:p>
          <a:p>
            <a:pPr>
              <a:buFont typeface="Arial" panose="020B0604020202020204" pitchFamily="34" charset="0"/>
              <a:buChar char="•"/>
            </a:pPr>
            <a:r>
              <a:rPr lang="en-US" dirty="0"/>
              <a:t>Assess future needs and goals for more effective implementation of the Convention, and plan and develop appropriate policies to achieve these goals. </a:t>
            </a:r>
          </a:p>
          <a:p>
            <a:r>
              <a:rPr lang="it-IT" dirty="0" smtClean="0"/>
              <a:t>Special rapporteurs dealing with gender issues country reports and annual reports to the GA are also an important source of analysis and advice.</a:t>
            </a:r>
          </a:p>
          <a:p>
            <a:r>
              <a:rPr lang="it-IT" dirty="0" smtClean="0"/>
              <a:t>Integrating gender analysis into HRBA assessment also offers an important entry point: </a:t>
            </a:r>
          </a:p>
          <a:p>
            <a:pPr>
              <a:buFont typeface="Arial" panose="020B0604020202020204" pitchFamily="34" charset="0"/>
              <a:buChar char="•"/>
            </a:pPr>
            <a:r>
              <a:rPr lang="it-IT" dirty="0" smtClean="0"/>
              <a:t>Identification of development challenges – human rights unfulfilled</a:t>
            </a:r>
          </a:p>
          <a:p>
            <a:pPr>
              <a:buFont typeface="Arial" panose="020B0604020202020204" pitchFamily="34" charset="0"/>
              <a:buChar char="•"/>
            </a:pPr>
            <a:r>
              <a:rPr lang="it-IT" dirty="0" smtClean="0"/>
              <a:t>Causality analysis – immediate, underlying and root causes</a:t>
            </a:r>
          </a:p>
          <a:p>
            <a:pPr>
              <a:buFont typeface="Arial" panose="020B0604020202020204" pitchFamily="34" charset="0"/>
              <a:buChar char="•"/>
            </a:pPr>
            <a:r>
              <a:rPr lang="it-IT" dirty="0" smtClean="0"/>
              <a:t>Gaps in institutions, legal and policy frameworks, enabling environments</a:t>
            </a:r>
          </a:p>
          <a:p>
            <a:pPr>
              <a:buFont typeface="Arial" panose="020B0604020202020204" pitchFamily="34" charset="0"/>
              <a:buChar char="•"/>
            </a:pPr>
            <a:r>
              <a:rPr lang="it-IT" dirty="0" smtClean="0"/>
              <a:t>Rights-holders and duty bearers at all levels and their capacity gaps.</a:t>
            </a:r>
          </a:p>
          <a:p>
            <a:pPr marL="0" indent="0"/>
            <a:endParaRPr lang="it-IT" dirty="0" smtClean="0"/>
          </a:p>
        </p:txBody>
      </p:sp>
    </p:spTree>
    <p:extLst>
      <p:ext uri="{BB962C8B-B14F-4D97-AF65-F5344CB8AC3E}">
        <p14:creationId xmlns:p14="http://schemas.microsoft.com/office/powerpoint/2010/main" val="3234512010"/>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zione1">
  <a:themeElements>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zione vuota">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zione vuo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zione vuo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zione vuo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zione vuo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zione vuo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zione vuota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zione vuo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zione vuo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zione vuo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zione vuo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zione vuo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031EE7A81CAF8448C5FC1C33D0B9A0E" ma:contentTypeVersion="1" ma:contentTypeDescription="Create a new document." ma:contentTypeScope="" ma:versionID="09f6bfa30699871b4c0ba1429ff86327">
  <xsd:schema xmlns:xsd="http://www.w3.org/2001/XMLSchema" xmlns:xs="http://www.w3.org/2001/XMLSchema" xmlns:p="http://schemas.microsoft.com/office/2006/metadata/properties" xmlns:ns3="0b0efe6c-f1b9-49e7-be5c-d5684d56200e" targetNamespace="http://schemas.microsoft.com/office/2006/metadata/properties" ma:root="true" ma:fieldsID="f5df9f9b738ccb70cd99676aaac0ffbd" ns3:_="">
    <xsd:import namespace="0b0efe6c-f1b9-49e7-be5c-d5684d56200e"/>
    <xsd:element name="properties">
      <xsd:complexType>
        <xsd:sequence>
          <xsd:element name="documentManagement">
            <xsd:complexType>
              <xsd:all>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0efe6c-f1b9-49e7-be5c-d5684d56200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4C07E9E-FA63-431C-820E-36ACCC7E63E0}"/>
</file>

<file path=customXml/itemProps2.xml><?xml version="1.0" encoding="utf-8"?>
<ds:datastoreItem xmlns:ds="http://schemas.openxmlformats.org/officeDocument/2006/customXml" ds:itemID="{69FC9B91-8051-4093-BC39-F50B2D05543D}"/>
</file>

<file path=customXml/itemProps3.xml><?xml version="1.0" encoding="utf-8"?>
<ds:datastoreItem xmlns:ds="http://schemas.openxmlformats.org/officeDocument/2006/customXml" ds:itemID="{494B990D-EEE8-42CB-A981-2368EC83DB04}"/>
</file>

<file path=docProps/app.xml><?xml version="1.0" encoding="utf-8"?>
<Properties xmlns="http://schemas.openxmlformats.org/officeDocument/2006/extended-properties" xmlns:vt="http://schemas.openxmlformats.org/officeDocument/2006/docPropsVTypes">
  <Template>Presentazione1.potx</Template>
  <TotalTime>790</TotalTime>
  <Words>4169</Words>
  <Application>Microsoft Office PowerPoint</Application>
  <PresentationFormat>On-screen Show (4:3)</PresentationFormat>
  <Paragraphs>325</Paragraphs>
  <Slides>20</Slides>
  <Notes>9</Notes>
  <HiddenSlides>3</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Presentazione1</vt:lpstr>
      <vt:lpstr>Frameworks for Gender Analysis</vt:lpstr>
      <vt:lpstr>What is gender analysis</vt:lpstr>
      <vt:lpstr>When do we do gender analysis?</vt:lpstr>
      <vt:lpstr>Gender Equality and Development</vt:lpstr>
      <vt:lpstr>Gender Equality and Development</vt:lpstr>
      <vt:lpstr>Examples - Gender Equality and Development</vt:lpstr>
      <vt:lpstr>Examples - Gender Equality and Development</vt:lpstr>
      <vt:lpstr>Gender Equality and Conflict</vt:lpstr>
      <vt:lpstr>Gender Equality and Human Rights</vt:lpstr>
      <vt:lpstr>Examples – problem tree Vietnam</vt:lpstr>
      <vt:lpstr>Examples – problem tree Vietnam </vt:lpstr>
      <vt:lpstr>Example – problem tree Vietnam</vt:lpstr>
      <vt:lpstr>Examples – Cambodia Gender Assessment 2008</vt:lpstr>
      <vt:lpstr>Examples – Cambodia Gender Assessment 2008</vt:lpstr>
      <vt:lpstr>Examples – Viet Nam Gender Assessment 2011</vt:lpstr>
      <vt:lpstr>Examples – CEDAW review of Vietnamese laws</vt:lpstr>
      <vt:lpstr>Comparative Advantage</vt:lpstr>
      <vt:lpstr>Entry Points</vt:lpstr>
      <vt:lpstr>Issues to consider</vt:lpstr>
      <vt:lpstr>Resources and Further Reading</vt:lpstr>
    </vt:vector>
  </TitlesOfParts>
  <Company>PeV di Pasqua Paolo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Paolo Pasqua</dc:creator>
  <cp:lastModifiedBy>Michele Ribotta</cp:lastModifiedBy>
  <cp:revision>45</cp:revision>
  <dcterms:created xsi:type="dcterms:W3CDTF">2013-09-26T13:08:58Z</dcterms:created>
  <dcterms:modified xsi:type="dcterms:W3CDTF">2015-04-16T19:54:01Z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0x0101001031EE7A81CAF8448C5FC1C33D0B9A0E</vt:lpwstr>
  </property>
</Properties>
</file>